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9" r:id="rId14"/>
    <p:sldId id="267"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4" d="100"/>
          <a:sy n="114" d="100"/>
        </p:scale>
        <p:origin x="41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800" b="1" dirty="0">
                <a:latin typeface="游ゴシック" panose="020B0400000000000000" pitchFamily="50" charset="-128"/>
                <a:ea typeface="游ゴシック" panose="020B0400000000000000" pitchFamily="50" charset="-128"/>
              </a:rPr>
              <a:t>グラフ タイトル</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noFill/>
            </a:ln>
            <a:effectLst/>
          </c:spPr>
          <c:invertIfNegative val="0"/>
          <c:cat>
            <c:strRef>
              <c:f>Sheet1!$A$2:$A$5</c:f>
              <c:strCache>
                <c:ptCount val="4"/>
                <c:pt idx="0">
                  <c:v>分類 1</c:v>
                </c:pt>
                <c:pt idx="1">
                  <c:v>分類 2</c:v>
                </c:pt>
                <c:pt idx="2">
                  <c:v>分類 3</c:v>
                </c:pt>
                <c:pt idx="3">
                  <c:v>分類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lumMod val="60000"/>
                <a:lumOff val="40000"/>
              </a:schemeClr>
            </a:solidFill>
            <a:ln>
              <a:solidFill>
                <a:schemeClr val="accent2">
                  <a:lumMod val="40000"/>
                  <a:lumOff val="60000"/>
                </a:schemeClr>
              </a:solidFill>
            </a:ln>
            <a:effectLst/>
          </c:spPr>
          <c:invertIfNegative val="0"/>
          <c:cat>
            <c:strRef>
              <c:f>Sheet1!$A$2:$A$5</c:f>
              <c:strCache>
                <c:ptCount val="4"/>
                <c:pt idx="0">
                  <c:v>分類 1</c:v>
                </c:pt>
                <c:pt idx="1">
                  <c:v>分類 2</c:v>
                </c:pt>
                <c:pt idx="2">
                  <c:v>分類 3</c:v>
                </c:pt>
                <c:pt idx="3">
                  <c:v>分類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chemeClr val="bg2">
                <a:lumMod val="75000"/>
              </a:schemeClr>
            </a:solidFill>
            <a:ln>
              <a:noFill/>
            </a:ln>
            <a:effectLst/>
          </c:spPr>
          <c:invertIfNegative val="0"/>
          <c:cat>
            <c:strRef>
              <c:f>Sheet1!$A$2:$A$5</c:f>
              <c:strCache>
                <c:ptCount val="4"/>
                <c:pt idx="0">
                  <c:v>分類 1</c:v>
                </c:pt>
                <c:pt idx="1">
                  <c:v>分類 2</c:v>
                </c:pt>
                <c:pt idx="2">
                  <c:v>分類 3</c:v>
                </c:pt>
                <c:pt idx="3">
                  <c:v>分類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42191664"/>
        <c:axId val="242187744"/>
      </c:barChart>
      <c:catAx>
        <c:axId val="24219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2187744"/>
        <c:crosses val="autoZero"/>
        <c:auto val="1"/>
        <c:lblAlgn val="ctr"/>
        <c:lblOffset val="100"/>
        <c:noMultiLvlLbl val="0"/>
      </c:catAx>
      <c:valAx>
        <c:axId val="24218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2191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52B77-552C-470C-AEE7-6F57734E46AA}" type="datetimeFigureOut">
              <a:rPr kumimoji="1" lang="ja-JP" altLang="en-US" smtClean="0"/>
              <a:t>2021/11/19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757D-2B0C-4EF4-AD94-5B64341EE10E}" type="slidenum">
              <a:rPr kumimoji="1" lang="ja-JP" altLang="en-US" smtClean="0"/>
              <a:t>‹#›</a:t>
            </a:fld>
            <a:endParaRPr kumimoji="1" lang="ja-JP" altLang="en-US"/>
          </a:p>
        </p:txBody>
      </p:sp>
    </p:spTree>
    <p:extLst>
      <p:ext uri="{BB962C8B-B14F-4D97-AF65-F5344CB8AC3E}">
        <p14:creationId xmlns:p14="http://schemas.microsoft.com/office/powerpoint/2010/main" val="24044522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FA2757D-2B0C-4EF4-AD94-5B64341EE10E}" type="slidenum">
              <a:rPr kumimoji="1" lang="ja-JP" altLang="en-US" smtClean="0"/>
              <a:t>2</a:t>
            </a:fld>
            <a:endParaRPr kumimoji="1" lang="ja-JP" altLang="en-US"/>
          </a:p>
        </p:txBody>
      </p:sp>
    </p:spTree>
    <p:extLst>
      <p:ext uri="{BB962C8B-B14F-4D97-AF65-F5344CB8AC3E}">
        <p14:creationId xmlns:p14="http://schemas.microsoft.com/office/powerpoint/2010/main" val="50468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D2D3DE-1446-4AD7-A899-AFE7362B2E8F}" type="datetime1">
              <a:rPr kumimoji="1" lang="ja-JP" altLang="en-US" smtClean="0"/>
              <a:t>2021/11/19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121387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458522-CE66-4E8E-BEAB-E0AA777B7122}" type="datetime1">
              <a:rPr kumimoji="1" lang="ja-JP" altLang="en-US" smtClean="0"/>
              <a:t>2021/11/19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69167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FCBE11E-1033-4877-B9CF-2F45A2A5668D}" type="datetime1">
              <a:rPr kumimoji="1" lang="ja-JP" altLang="en-US" smtClean="0"/>
              <a:t>2021/11/19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24849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F24685-8FD4-45A8-9404-83BC7CEC6423}" type="datetime1">
              <a:rPr kumimoji="1" lang="ja-JP" altLang="en-US" smtClean="0"/>
              <a:t>2021/11/19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428018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98AA87F-E5B6-44F1-8914-78AC7C54B762}" type="datetime1">
              <a:rPr kumimoji="1" lang="ja-JP" altLang="en-US" smtClean="0"/>
              <a:t>2021/11/19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4601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2A78E23-7CC7-44BE-880E-245014D2A818}" type="datetime1">
              <a:rPr kumimoji="1" lang="ja-JP" altLang="en-US" smtClean="0"/>
              <a:t>2021/11/19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11851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91109F-E46C-41D9-9885-0A74E13E4C89}" type="datetime1">
              <a:rPr kumimoji="1" lang="ja-JP" altLang="en-US" smtClean="0"/>
              <a:t>2021/11/19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256106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8036593-DE26-4562-89B7-50B66795FD73}" type="datetime1">
              <a:rPr kumimoji="1" lang="ja-JP" altLang="en-US" smtClean="0"/>
              <a:t>2021/11/19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179581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0E843A3-6996-4FAD-8087-5DE89C1E0D06}" type="datetime1">
              <a:rPr kumimoji="1" lang="ja-JP" altLang="en-US" smtClean="0"/>
              <a:t>2021/11/19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125513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317033-DCE1-46D9-8505-280261C069C3}" type="datetime1">
              <a:rPr kumimoji="1" lang="ja-JP" altLang="en-US" smtClean="0"/>
              <a:t>2021/11/19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41429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5B176C-AB35-405F-BD16-BD4DB16ED2A9}" type="datetime1">
              <a:rPr kumimoji="1" lang="ja-JP" altLang="en-US" smtClean="0"/>
              <a:t>2021/11/19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37511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6F9DD-D8C9-4D6E-824A-6780BFB9C6FA}" type="datetime1">
              <a:rPr kumimoji="1" lang="ja-JP" altLang="en-US" smtClean="0"/>
              <a:t>2021/11/19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925B5-39D7-4330-AB28-C6AF04FB7EBD}" type="slidenum">
              <a:rPr kumimoji="1" lang="ja-JP" altLang="en-US" smtClean="0"/>
              <a:t>‹#›</a:t>
            </a:fld>
            <a:endParaRPr kumimoji="1" lang="ja-JP" altLang="en-US"/>
          </a:p>
        </p:txBody>
      </p:sp>
    </p:spTree>
    <p:extLst>
      <p:ext uri="{BB962C8B-B14F-4D97-AF65-F5344CB8AC3E}">
        <p14:creationId xmlns:p14="http://schemas.microsoft.com/office/powerpoint/2010/main" val="407857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38"/>
          <p:cNvSpPr/>
          <p:nvPr/>
        </p:nvSpPr>
        <p:spPr>
          <a:xfrm>
            <a:off x="9338021" y="3494600"/>
            <a:ext cx="813732" cy="813732"/>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8230332" y="3335209"/>
            <a:ext cx="536214" cy="536214"/>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0821957" y="4085353"/>
            <a:ext cx="1065402" cy="1065402"/>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251006" y="2762919"/>
            <a:ext cx="1963597" cy="1963597"/>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847127" y="3548543"/>
            <a:ext cx="5840060" cy="1015663"/>
          </a:xfrm>
          <a:prstGeom prst="rect">
            <a:avLst/>
          </a:prstGeom>
          <a:noFill/>
        </p:spPr>
        <p:txBody>
          <a:bodyPr wrap="none" rtlCol="0">
            <a:spAutoFit/>
          </a:bodyPr>
          <a:lstStyle/>
          <a:p>
            <a:r>
              <a:rPr lang="ja-JP" altLang="en-US" sz="6000" b="1" spc="300" dirty="0" smtClean="0">
                <a:solidFill>
                  <a:schemeClr val="tx1">
                    <a:lumMod val="75000"/>
                    <a:lumOff val="25000"/>
                  </a:schemeClr>
                </a:solidFill>
                <a:latin typeface="游ゴシック" panose="020B0400000000000000" pitchFamily="50" charset="-128"/>
                <a:ea typeface="游ゴシック" panose="020B0400000000000000" pitchFamily="50" charset="-128"/>
                <a:cs typeface="A-OTF 太ミンA101 Pro Bold" panose="02020400000000000000" pitchFamily="18" charset="-128"/>
              </a:rPr>
              <a:t>新卒採用説明会</a:t>
            </a:r>
            <a:endParaRPr kumimoji="1" lang="ja-JP" altLang="en-US" sz="6000" b="1" spc="300" dirty="0">
              <a:solidFill>
                <a:schemeClr val="tx1">
                  <a:lumMod val="75000"/>
                  <a:lumOff val="25000"/>
                </a:schemeClr>
              </a:solidFill>
              <a:latin typeface="游ゴシック" panose="020B0400000000000000" pitchFamily="50" charset="-128"/>
              <a:ea typeface="游ゴシック" panose="020B0400000000000000" pitchFamily="50" charset="-128"/>
              <a:cs typeface="A-OTF 太ミンA101 Pro Bold" panose="02020400000000000000" pitchFamily="18" charset="-128"/>
            </a:endParaRPr>
          </a:p>
        </p:txBody>
      </p:sp>
      <p:sp>
        <p:nvSpPr>
          <p:cNvPr id="13" name="テキスト ボックス 12"/>
          <p:cNvSpPr txBox="1"/>
          <p:nvPr/>
        </p:nvSpPr>
        <p:spPr>
          <a:xfrm>
            <a:off x="5847127" y="4631318"/>
            <a:ext cx="2873286" cy="338554"/>
          </a:xfrm>
          <a:prstGeom prst="rect">
            <a:avLst/>
          </a:prstGeom>
          <a:noFill/>
        </p:spPr>
        <p:txBody>
          <a:bodyPr wrap="square" rtlCol="0">
            <a:spAutoFit/>
          </a:bodyPr>
          <a:lstStyle/>
          <a:p>
            <a:r>
              <a:rPr kumimoji="1" lang="ja-JP" altLang="en-US" sz="1600" dirty="0" smtClean="0">
                <a:solidFill>
                  <a:schemeClr val="tx1">
                    <a:lumMod val="75000"/>
                    <a:lumOff val="25000"/>
                  </a:schemeClr>
                </a:solidFill>
                <a:latin typeface="游ゴシック" panose="020B0400000000000000" pitchFamily="50" charset="-128"/>
                <a:ea typeface="游ゴシック" panose="020B0400000000000000" pitchFamily="50" charset="-128"/>
              </a:rPr>
              <a:t>介護の応援ジャーナル福祉会</a:t>
            </a:r>
            <a:endPar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2" name="円/楕円 31"/>
          <p:cNvSpPr/>
          <p:nvPr/>
        </p:nvSpPr>
        <p:spPr>
          <a:xfrm>
            <a:off x="426332" y="1509580"/>
            <a:ext cx="2954106" cy="295410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8447948" y="4726516"/>
            <a:ext cx="805109" cy="805109"/>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8850502" y="5023182"/>
            <a:ext cx="1341506" cy="134150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199713" y="5761046"/>
            <a:ext cx="998290" cy="99829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888661" y="3171039"/>
            <a:ext cx="4933997" cy="493399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0301107" y="-868152"/>
            <a:ext cx="2846343" cy="2846343"/>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43" name="円/楕円 42"/>
          <p:cNvSpPr/>
          <p:nvPr/>
        </p:nvSpPr>
        <p:spPr>
          <a:xfrm>
            <a:off x="2874921" y="509538"/>
            <a:ext cx="1011033" cy="101103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3172557" y="4008139"/>
            <a:ext cx="1062720" cy="106272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10278099" y="1907274"/>
            <a:ext cx="1021437" cy="102143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6199713" y="2500247"/>
            <a:ext cx="753935" cy="753935"/>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253278" y="-603517"/>
            <a:ext cx="1870293" cy="1870293"/>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5061011" y="1836448"/>
            <a:ext cx="343591" cy="34359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7475569" y="1668161"/>
            <a:ext cx="343510" cy="34351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8720413" y="2160023"/>
            <a:ext cx="394577" cy="394577"/>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287290" y="-1013367"/>
            <a:ext cx="2458291" cy="245829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11354658" y="5923875"/>
            <a:ext cx="1334042" cy="1334042"/>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3514880" y="136035"/>
            <a:ext cx="1719743" cy="1719743"/>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4766803" y="5261365"/>
            <a:ext cx="540519" cy="54051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3172557" y="6067035"/>
            <a:ext cx="1914057" cy="1914057"/>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0E925B5-39D7-4330-AB28-C6AF04FB7EBD}" type="slidenum">
              <a:rPr kumimoji="1" lang="ja-JP" altLang="en-US" smtClean="0"/>
              <a:t>1</a:t>
            </a:fld>
            <a:endParaRPr kumimoji="1" lang="ja-JP" altLang="en-US" dirty="0"/>
          </a:p>
        </p:txBody>
      </p:sp>
    </p:spTree>
    <p:extLst>
      <p:ext uri="{BB962C8B-B14F-4D97-AF65-F5344CB8AC3E}">
        <p14:creationId xmlns:p14="http://schemas.microsoft.com/office/powerpoint/2010/main" val="81086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29" y="-558483"/>
            <a:ext cx="8675360" cy="3212870"/>
          </a:xfrm>
          <a:prstGeom prst="rect">
            <a:avLst/>
          </a:prstGeom>
        </p:spPr>
      </p:pic>
      <p:sp>
        <p:nvSpPr>
          <p:cNvPr id="21" name="円/楕円 20"/>
          <p:cNvSpPr/>
          <p:nvPr/>
        </p:nvSpPr>
        <p:spPr>
          <a:xfrm>
            <a:off x="151467" y="3428999"/>
            <a:ext cx="2005392" cy="2005392"/>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351359" y="4503145"/>
            <a:ext cx="670780" cy="67078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b="1" dirty="0" smtClean="0">
                <a:solidFill>
                  <a:schemeClr val="tx1">
                    <a:lumMod val="75000"/>
                    <a:lumOff val="25000"/>
                  </a:schemeClr>
                </a:solidFill>
                <a:latin typeface="Yu Gothic" panose="020B0400000000000000" pitchFamily="50" charset="-128"/>
                <a:ea typeface="Yu Gothic" panose="020B0400000000000000" pitchFamily="50" charset="-128"/>
              </a:rPr>
              <a:t>スタッフ紹介</a:t>
            </a:r>
            <a:endParaRPr kumimoji="1" lang="ja-JP" altLang="en-US" b="1"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5" name="テキスト ボックス 4"/>
          <p:cNvSpPr txBox="1"/>
          <p:nvPr/>
        </p:nvSpPr>
        <p:spPr>
          <a:xfrm>
            <a:off x="838200" y="1830756"/>
            <a:ext cx="2954655" cy="646331"/>
          </a:xfrm>
          <a:prstGeom prst="rect">
            <a:avLst/>
          </a:prstGeom>
          <a:noFill/>
        </p:spPr>
        <p:txBody>
          <a:bodyPr wrap="square" rtlCol="0">
            <a:spAutoFit/>
          </a:bodyPr>
          <a:lstStyle/>
          <a:p>
            <a:r>
              <a:rPr kumimoji="1" lang="ja-JP" altLang="en-US" sz="3600" b="1" dirty="0" smtClean="0">
                <a:solidFill>
                  <a:schemeClr val="tx1">
                    <a:lumMod val="75000"/>
                    <a:lumOff val="25000"/>
                  </a:schemeClr>
                </a:solidFill>
                <a:latin typeface="游ゴシック" panose="020B0400000000000000" pitchFamily="50" charset="-128"/>
                <a:ea typeface="游ゴシック" panose="020B0400000000000000" pitchFamily="50" charset="-128"/>
              </a:rPr>
              <a:t>木万屋　花子</a:t>
            </a:r>
            <a:endParaRPr kumimoji="1"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862775" y="1617964"/>
            <a:ext cx="2236510" cy="253916"/>
          </a:xfrm>
          <a:prstGeom prst="rect">
            <a:avLst/>
          </a:prstGeom>
          <a:noFill/>
        </p:spPr>
        <p:txBody>
          <a:bodyPr wrap="none" rtlCol="0">
            <a:spAutoFit/>
          </a:bodyPr>
          <a:lstStyle/>
          <a:p>
            <a:r>
              <a:rPr kumimoji="1" lang="en-US" altLang="ja-JP" sz="1050" dirty="0" smtClean="0">
                <a:solidFill>
                  <a:schemeClr val="tx1">
                    <a:lumMod val="75000"/>
                    <a:lumOff val="25000"/>
                  </a:schemeClr>
                </a:solidFill>
                <a:latin typeface="游ゴシック" panose="020B0400000000000000" pitchFamily="50" charset="-128"/>
                <a:ea typeface="游ゴシック" panose="020B0400000000000000" pitchFamily="50" charset="-128"/>
              </a:rPr>
              <a:t>2017</a:t>
            </a:r>
            <a:r>
              <a:rPr kumimoji="1" lang="ja-JP" altLang="en-US" sz="1050" dirty="0" smtClean="0">
                <a:solidFill>
                  <a:schemeClr val="tx1">
                    <a:lumMod val="75000"/>
                    <a:lumOff val="25000"/>
                  </a:schemeClr>
                </a:solidFill>
                <a:latin typeface="游ゴシック" panose="020B0400000000000000" pitchFamily="50" charset="-128"/>
                <a:ea typeface="游ゴシック" panose="020B0400000000000000" pitchFamily="50" charset="-128"/>
              </a:rPr>
              <a:t>年　入職　介護の応援大学卒</a:t>
            </a:r>
            <a:endParaRPr kumimoji="1"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4264724" y="4961686"/>
            <a:ext cx="723275"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介護士</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3173610" y="4961686"/>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2017</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173610" y="5393651"/>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2019</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264724" y="5393651"/>
            <a:ext cx="723275"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副主任</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173610" y="5825616"/>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2021</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264724" y="5764061"/>
            <a:ext cx="646331" cy="369332"/>
          </a:xfrm>
          <a:prstGeom prst="rect">
            <a:avLst/>
          </a:prstGeom>
          <a:noFill/>
        </p:spPr>
        <p:txBody>
          <a:bodyPr wrap="none" rtlCol="0">
            <a:spAutoFit/>
          </a:bodyPr>
          <a:lstStyle/>
          <a:p>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主任</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870465" y="2736502"/>
            <a:ext cx="5570756" cy="1384995"/>
          </a:xfrm>
          <a:prstGeom prst="rect">
            <a:avLst/>
          </a:prstGeom>
          <a:noFill/>
        </p:spPr>
        <p:txBody>
          <a:bodyPr wrap="none" rtlCol="0">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志望動機、業務内容、やりがいなどについて書きます。志望動機、</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業務内容、やりがいなどについて書きます。志望動機、業務内容、</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やりがいなどについて書きます。志望動機、業務内容、やりがい</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などについて書きます。志望動機、業務内容、やりがいなどに</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つ</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いて書きます。志望動機、業務内容、やりがいなどについて書き</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ます。志望動機、業務内容、やりがいなどについて書きます。</a:t>
            </a:r>
            <a:endPar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cxnSp>
        <p:nvCxnSpPr>
          <p:cNvPr id="16" name="直線矢印コネクタ 15"/>
          <p:cNvCxnSpPr/>
          <p:nvPr/>
        </p:nvCxnSpPr>
        <p:spPr>
          <a:xfrm>
            <a:off x="2994870" y="5040610"/>
            <a:ext cx="0" cy="99479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057" y="0"/>
            <a:ext cx="4864943" cy="6858000"/>
          </a:xfrm>
          <a:prstGeom prst="rect">
            <a:avLst/>
          </a:prstGeom>
        </p:spPr>
      </p:pic>
      <p:sp>
        <p:nvSpPr>
          <p:cNvPr id="22" name="円/楕円 21"/>
          <p:cNvSpPr/>
          <p:nvPr/>
        </p:nvSpPr>
        <p:spPr>
          <a:xfrm>
            <a:off x="5512255" y="5336491"/>
            <a:ext cx="1022769" cy="1022769"/>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23"/>
          <p:cNvSpPr>
            <a:spLocks noGrp="1"/>
          </p:cNvSpPr>
          <p:nvPr>
            <p:ph type="sldNum" sz="quarter" idx="12"/>
          </p:nvPr>
        </p:nvSpPr>
        <p:spPr/>
        <p:txBody>
          <a:bodyPr/>
          <a:lstStyle/>
          <a:p>
            <a:fld id="{20E925B5-39D7-4330-AB28-C6AF04FB7EBD}" type="slidenum">
              <a:rPr kumimoji="1" lang="ja-JP" altLang="en-US" smtClean="0"/>
              <a:t>10</a:t>
            </a:fld>
            <a:endParaRPr kumimoji="1" lang="ja-JP" altLang="en-US"/>
          </a:p>
        </p:txBody>
      </p:sp>
    </p:spTree>
    <p:extLst>
      <p:ext uri="{BB962C8B-B14F-4D97-AF65-F5344CB8AC3E}">
        <p14:creationId xmlns:p14="http://schemas.microsoft.com/office/powerpoint/2010/main" val="264186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40" y="-563263"/>
            <a:ext cx="8675360" cy="3212870"/>
          </a:xfrm>
          <a:prstGeom prst="rect">
            <a:avLst/>
          </a:prstGeom>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971" y="0"/>
            <a:ext cx="4864943" cy="6858000"/>
          </a:xfrm>
          <a:prstGeom prst="rect">
            <a:avLst/>
          </a:prstGeom>
        </p:spPr>
      </p:pic>
      <p:sp>
        <p:nvSpPr>
          <p:cNvPr id="19" name="円/楕円 18"/>
          <p:cNvSpPr/>
          <p:nvPr/>
        </p:nvSpPr>
        <p:spPr>
          <a:xfrm>
            <a:off x="3660252" y="2068568"/>
            <a:ext cx="3185012" cy="31850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b="1" dirty="0" smtClean="0">
                <a:solidFill>
                  <a:schemeClr val="tx1">
                    <a:lumMod val="75000"/>
                    <a:lumOff val="25000"/>
                  </a:schemeClr>
                </a:solidFill>
                <a:latin typeface="Yu Gothic" panose="020B0400000000000000" pitchFamily="50" charset="-128"/>
                <a:ea typeface="Yu Gothic" panose="020B0400000000000000" pitchFamily="50" charset="-128"/>
              </a:rPr>
              <a:t>スタッフ紹介</a:t>
            </a:r>
            <a:endParaRPr kumimoji="1" lang="ja-JP" altLang="en-US" b="1"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5" name="テキスト ボックス 4"/>
          <p:cNvSpPr txBox="1"/>
          <p:nvPr/>
        </p:nvSpPr>
        <p:spPr>
          <a:xfrm>
            <a:off x="838200" y="1830756"/>
            <a:ext cx="2954655" cy="646331"/>
          </a:xfrm>
          <a:prstGeom prst="rect">
            <a:avLst/>
          </a:prstGeom>
          <a:noFill/>
        </p:spPr>
        <p:txBody>
          <a:bodyPr wrap="square" rtlCol="0">
            <a:spAutoFit/>
          </a:bodyPr>
          <a:lstStyle/>
          <a:p>
            <a:r>
              <a:rPr kumimoji="1" lang="ja-JP" altLang="en-US" sz="3600" b="1" dirty="0" smtClean="0">
                <a:solidFill>
                  <a:schemeClr val="tx1">
                    <a:lumMod val="75000"/>
                    <a:lumOff val="25000"/>
                  </a:schemeClr>
                </a:solidFill>
                <a:latin typeface="游ゴシック" panose="020B0400000000000000" pitchFamily="50" charset="-128"/>
                <a:ea typeface="游ゴシック" panose="020B0400000000000000" pitchFamily="50" charset="-128"/>
              </a:rPr>
              <a:t>木万屋　次郎</a:t>
            </a:r>
            <a:endParaRPr kumimoji="1"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862775" y="1617964"/>
            <a:ext cx="2101857" cy="253916"/>
          </a:xfrm>
          <a:prstGeom prst="rect">
            <a:avLst/>
          </a:prstGeom>
          <a:noFill/>
        </p:spPr>
        <p:txBody>
          <a:bodyPr wrap="none" rtlCol="0">
            <a:spAutoFit/>
          </a:bodyPr>
          <a:lstStyle/>
          <a:p>
            <a:r>
              <a:rPr kumimoji="1" lang="en-US" altLang="ja-JP" sz="1050" dirty="0" smtClean="0">
                <a:solidFill>
                  <a:schemeClr val="tx1">
                    <a:lumMod val="75000"/>
                    <a:lumOff val="25000"/>
                  </a:schemeClr>
                </a:solidFill>
                <a:latin typeface="游ゴシック" panose="020B0400000000000000" pitchFamily="50" charset="-128"/>
                <a:ea typeface="游ゴシック" panose="020B0400000000000000" pitchFamily="50" charset="-128"/>
              </a:rPr>
              <a:t>2003</a:t>
            </a:r>
            <a:r>
              <a:rPr kumimoji="1" lang="ja-JP" altLang="en-US" sz="1050" dirty="0" smtClean="0">
                <a:solidFill>
                  <a:schemeClr val="tx1">
                    <a:lumMod val="75000"/>
                    <a:lumOff val="25000"/>
                  </a:schemeClr>
                </a:solidFill>
                <a:latin typeface="游ゴシック" panose="020B0400000000000000" pitchFamily="50" charset="-128"/>
                <a:ea typeface="游ゴシック" panose="020B0400000000000000" pitchFamily="50" charset="-128"/>
              </a:rPr>
              <a:t>年　入職　最高福祉大学卒</a:t>
            </a:r>
            <a:endParaRPr kumimoji="1"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4264724" y="4894737"/>
            <a:ext cx="723275"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介護士</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3173610" y="4894737"/>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2003</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173610" y="5326702"/>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2006</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264724" y="5326702"/>
            <a:ext cx="543739"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主任</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173610" y="5758667"/>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2010</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870465" y="2736502"/>
            <a:ext cx="5570756" cy="1384995"/>
          </a:xfrm>
          <a:prstGeom prst="rect">
            <a:avLst/>
          </a:prstGeom>
          <a:noFill/>
        </p:spPr>
        <p:txBody>
          <a:bodyPr wrap="none" rtlCol="0">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志望動機、業務内容、やりがいなどについて書きます。志望動機、</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業務内容、やりがいなどについて書きます。志望動機、業務内容、</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やりがいなどについて書きます。志望動機、業務内容、やりがい</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などについて書きます。志望動機、業務内容、やりがいなどに</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つ</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いて書きます。志望動機、業務内容、やりがいなどについて書き</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ます。志望動機、業務内容、やりがいなどについて書きます。</a:t>
            </a:r>
            <a:endPar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cxnSp>
        <p:nvCxnSpPr>
          <p:cNvPr id="16" name="直線矢印コネクタ 15"/>
          <p:cNvCxnSpPr/>
          <p:nvPr/>
        </p:nvCxnSpPr>
        <p:spPr>
          <a:xfrm>
            <a:off x="3028426" y="4954217"/>
            <a:ext cx="0" cy="148409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264724" y="5758667"/>
            <a:ext cx="1115904" cy="307777"/>
          </a:xfrm>
          <a:prstGeom prst="rect">
            <a:avLst/>
          </a:prstGeom>
          <a:noFill/>
        </p:spPr>
        <p:txBody>
          <a:bodyPr wrap="square" rtlCol="0">
            <a:spAutoFit/>
          </a:bodyPr>
          <a:lstStyle/>
          <a:p>
            <a:r>
              <a:rPr kumimoji="1" lang="ja-JP" altLang="en-US" sz="1400" dirty="0" smtClean="0">
                <a:latin typeface="Yu Gothic" panose="020B0400000000000000" pitchFamily="50" charset="-128"/>
                <a:ea typeface="Yu Gothic" panose="020B0400000000000000" pitchFamily="50" charset="-128"/>
              </a:rPr>
              <a:t>生活相談員</a:t>
            </a:r>
            <a:endParaRPr kumimoji="1" lang="ja-JP" altLang="en-US" sz="1400" dirty="0">
              <a:latin typeface="Yu Gothic" panose="020B0400000000000000" pitchFamily="50" charset="-128"/>
              <a:ea typeface="Yu Gothic" panose="020B0400000000000000" pitchFamily="50" charset="-128"/>
            </a:endParaRPr>
          </a:p>
        </p:txBody>
      </p:sp>
      <p:sp>
        <p:nvSpPr>
          <p:cNvPr id="15" name="テキスト ボックス 14"/>
          <p:cNvSpPr txBox="1"/>
          <p:nvPr/>
        </p:nvSpPr>
        <p:spPr>
          <a:xfrm>
            <a:off x="3173611" y="6190632"/>
            <a:ext cx="973282" cy="307777"/>
          </a:xfrm>
          <a:prstGeom prst="rect">
            <a:avLst/>
          </a:prstGeom>
          <a:noFill/>
        </p:spPr>
        <p:txBody>
          <a:bodyPr wrap="square" rtlCol="0">
            <a:spAutoFit/>
          </a:bodyPr>
          <a:lstStyle/>
          <a:p>
            <a:r>
              <a:rPr kumimoji="1"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rPr>
              <a:t>2015</a:t>
            </a:r>
            <a:r>
              <a:rPr kumimoji="1"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年</a:t>
            </a:r>
            <a:endParaRPr kumimoji="1" lang="ja-JP" altLang="en-US" sz="1400"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17" name="テキスト ボックス 16"/>
          <p:cNvSpPr txBox="1"/>
          <p:nvPr/>
        </p:nvSpPr>
        <p:spPr>
          <a:xfrm>
            <a:off x="4260202" y="6159854"/>
            <a:ext cx="877163" cy="369332"/>
          </a:xfrm>
          <a:prstGeom prst="rect">
            <a:avLst/>
          </a:prstGeom>
          <a:noFill/>
        </p:spPr>
        <p:txBody>
          <a:bodyPr wrap="none" rtlCol="0">
            <a:spAutoFit/>
          </a:bodyPr>
          <a:lstStyle/>
          <a:p>
            <a:r>
              <a:rPr kumimoji="1" lang="ja-JP" altLang="en-US" b="1" dirty="0" smtClean="0">
                <a:solidFill>
                  <a:schemeClr val="accent1">
                    <a:lumMod val="75000"/>
                  </a:schemeClr>
                </a:solidFill>
                <a:latin typeface="Yu Gothic" panose="020B0400000000000000" pitchFamily="50" charset="-128"/>
                <a:ea typeface="Yu Gothic" panose="020B0400000000000000" pitchFamily="50" charset="-128"/>
              </a:rPr>
              <a:t>施設長</a:t>
            </a:r>
            <a:endParaRPr kumimoji="1" lang="ja-JP" altLang="en-US" b="1" dirty="0">
              <a:solidFill>
                <a:schemeClr val="accent1">
                  <a:lumMod val="75000"/>
                </a:schemeClr>
              </a:solidFill>
              <a:latin typeface="Yu Gothic" panose="020B0400000000000000" pitchFamily="50" charset="-128"/>
              <a:ea typeface="Yu Gothic" panose="020B0400000000000000" pitchFamily="50" charset="-128"/>
            </a:endParaRPr>
          </a:p>
        </p:txBody>
      </p:sp>
      <p:sp>
        <p:nvSpPr>
          <p:cNvPr id="24" name="円/楕円 23"/>
          <p:cNvSpPr/>
          <p:nvPr/>
        </p:nvSpPr>
        <p:spPr>
          <a:xfrm>
            <a:off x="532655" y="4755549"/>
            <a:ext cx="1773637" cy="177363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ー 26"/>
          <p:cNvSpPr>
            <a:spLocks noGrp="1"/>
          </p:cNvSpPr>
          <p:nvPr>
            <p:ph type="sldNum" sz="quarter" idx="12"/>
          </p:nvPr>
        </p:nvSpPr>
        <p:spPr/>
        <p:txBody>
          <a:bodyPr/>
          <a:lstStyle/>
          <a:p>
            <a:fld id="{20E925B5-39D7-4330-AB28-C6AF04FB7EBD}" type="slidenum">
              <a:rPr kumimoji="1" lang="ja-JP" altLang="en-US" smtClean="0"/>
              <a:t>11</a:t>
            </a:fld>
            <a:endParaRPr kumimoji="1" lang="ja-JP" altLang="en-US"/>
          </a:p>
        </p:txBody>
      </p:sp>
    </p:spTree>
    <p:extLst>
      <p:ext uri="{BB962C8B-B14F-4D97-AF65-F5344CB8AC3E}">
        <p14:creationId xmlns:p14="http://schemas.microsoft.com/office/powerpoint/2010/main" val="249173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07" y="-595307"/>
            <a:ext cx="5090601" cy="3212870"/>
          </a:xfrm>
          <a:prstGeom prst="rect">
            <a:avLst/>
          </a:prstGeom>
        </p:spPr>
      </p:pic>
      <p:sp>
        <p:nvSpPr>
          <p:cNvPr id="2" name="タイトル 1"/>
          <p:cNvSpPr>
            <a:spLocks noGrp="1"/>
          </p:cNvSpPr>
          <p:nvPr>
            <p:ph type="title"/>
          </p:nvPr>
        </p:nvSpPr>
        <p:spPr/>
        <p:txBody>
          <a:bodyPr/>
          <a:lstStyle/>
          <a:p>
            <a:r>
              <a:rPr lang="ja-JP" altLang="en-US" spc="300" dirty="0" smtClean="0">
                <a:solidFill>
                  <a:schemeClr val="tx1">
                    <a:lumMod val="75000"/>
                    <a:lumOff val="25000"/>
                  </a:schemeClr>
                </a:solidFill>
              </a:rPr>
              <a:t>福利</a:t>
            </a:r>
            <a:r>
              <a:rPr lang="ja-JP" altLang="en-US" spc="300" dirty="0">
                <a:solidFill>
                  <a:schemeClr val="tx1">
                    <a:lumMod val="75000"/>
                    <a:lumOff val="25000"/>
                  </a:schemeClr>
                </a:solidFill>
              </a:rPr>
              <a:t>厚生</a:t>
            </a:r>
            <a:endParaRPr kumimoji="1" lang="ja-JP" altLang="en-US" spc="300" dirty="0">
              <a:solidFill>
                <a:schemeClr val="tx1">
                  <a:lumMod val="75000"/>
                  <a:lumOff val="25000"/>
                </a:schemeClr>
              </a:solidFill>
            </a:endParaRPr>
          </a:p>
        </p:txBody>
      </p:sp>
      <p:sp>
        <p:nvSpPr>
          <p:cNvPr id="8" name="テキスト ボックス 7"/>
          <p:cNvSpPr txBox="1"/>
          <p:nvPr/>
        </p:nvSpPr>
        <p:spPr>
          <a:xfrm>
            <a:off x="838199" y="2172676"/>
            <a:ext cx="2660009" cy="461665"/>
          </a:xfrm>
          <a:prstGeom prst="rect">
            <a:avLst/>
          </a:prstGeom>
          <a:noFill/>
        </p:spPr>
        <p:txBody>
          <a:bodyPr wrap="square" rtlCol="0">
            <a:spAutoFit/>
          </a:bodyPr>
          <a:lstStyle/>
          <a:p>
            <a:r>
              <a:rPr kumimoji="1" lang="ja-JP" altLang="en-US" sz="2400" b="1" spc="300" dirty="0" smtClean="0">
                <a:solidFill>
                  <a:schemeClr val="tx1">
                    <a:lumMod val="75000"/>
                    <a:lumOff val="25000"/>
                  </a:schemeClr>
                </a:solidFill>
                <a:latin typeface="Yu Gothic" panose="020B0400000000000000" pitchFamily="50" charset="-128"/>
                <a:ea typeface="Yu Gothic" panose="020B0400000000000000" pitchFamily="50" charset="-128"/>
              </a:rPr>
              <a:t>育休・産休制度</a:t>
            </a:r>
            <a:endParaRPr kumimoji="1" lang="ja-JP" altLang="en-US" sz="2400" b="1" spc="300" dirty="0">
              <a:solidFill>
                <a:schemeClr val="tx1">
                  <a:lumMod val="75000"/>
                  <a:lumOff val="25000"/>
                </a:schemeClr>
              </a:solidFill>
              <a:latin typeface="Yu Gothic" panose="020B0400000000000000" pitchFamily="50" charset="-128"/>
              <a:ea typeface="Yu Gothic" panose="020B0400000000000000" pitchFamily="50" charset="-128"/>
            </a:endParaRPr>
          </a:p>
        </p:txBody>
      </p:sp>
      <p:cxnSp>
        <p:nvCxnSpPr>
          <p:cNvPr id="10" name="直線コネクタ 9"/>
          <p:cNvCxnSpPr/>
          <p:nvPr/>
        </p:nvCxnSpPr>
        <p:spPr>
          <a:xfrm>
            <a:off x="939567" y="2625952"/>
            <a:ext cx="4647501"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939567" y="2625952"/>
            <a:ext cx="140935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38199" y="2709897"/>
            <a:ext cx="4493538" cy="738664"/>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kumimoji="1"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入ります福利厚生の説明が入ります</a:t>
            </a:r>
            <a:endParaRPr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endParaRPr>
          </a:p>
          <a:p>
            <a:r>
              <a:rPr kumimoji="1"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a:t>
            </a:r>
          </a:p>
        </p:txBody>
      </p:sp>
      <p:cxnSp>
        <p:nvCxnSpPr>
          <p:cNvPr id="18" name="直線コネクタ 17"/>
          <p:cNvCxnSpPr/>
          <p:nvPr/>
        </p:nvCxnSpPr>
        <p:spPr>
          <a:xfrm>
            <a:off x="939567" y="4148440"/>
            <a:ext cx="4647501"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39567" y="4148440"/>
            <a:ext cx="140935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838199" y="3686775"/>
            <a:ext cx="2954655" cy="461665"/>
          </a:xfrm>
          <a:prstGeom prst="rect">
            <a:avLst/>
          </a:prstGeom>
        </p:spPr>
        <p:txBody>
          <a:bodyPr wrap="none">
            <a:spAutoFit/>
          </a:bodyPr>
          <a:lstStyle/>
          <a:p>
            <a:r>
              <a:rPr lang="ja-JP" altLang="en-US" sz="2400" b="1" spc="300" dirty="0" smtClean="0">
                <a:solidFill>
                  <a:schemeClr val="tx1">
                    <a:lumMod val="75000"/>
                    <a:lumOff val="25000"/>
                  </a:schemeClr>
                </a:solidFill>
                <a:latin typeface="Yu Gothic" panose="020B0400000000000000" pitchFamily="50" charset="-128"/>
                <a:ea typeface="Yu Gothic" panose="020B0400000000000000" pitchFamily="50" charset="-128"/>
              </a:rPr>
              <a:t>誕生日お祝い制度</a:t>
            </a:r>
            <a:endParaRPr lang="en-US" altLang="ja-JP" sz="2400" b="1" spc="300" dirty="0" smtClean="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21" name="テキスト ボックス 20"/>
          <p:cNvSpPr txBox="1"/>
          <p:nvPr/>
        </p:nvSpPr>
        <p:spPr>
          <a:xfrm>
            <a:off x="838199" y="4260603"/>
            <a:ext cx="4493538" cy="738664"/>
          </a:xfrm>
          <a:prstGeom prst="rect">
            <a:avLst/>
          </a:prstGeom>
          <a:noFill/>
        </p:spPr>
        <p:txBody>
          <a:bodyPr wrap="none" rtlCol="0">
            <a:spAutoFit/>
          </a:bodyPr>
          <a:lstStyle/>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a:t>
            </a:r>
            <a:endParaRPr lang="ja-JP" altLang="en-US" sz="1400" dirty="0">
              <a:solidFill>
                <a:schemeClr val="tx1">
                  <a:lumMod val="75000"/>
                  <a:lumOff val="25000"/>
                </a:schemeClr>
              </a:solidFill>
              <a:latin typeface="Yu Gothic" panose="020B0400000000000000" pitchFamily="50" charset="-128"/>
              <a:ea typeface="Yu Gothic" panose="020B0400000000000000" pitchFamily="50" charset="-128"/>
            </a:endParaRPr>
          </a:p>
        </p:txBody>
      </p:sp>
      <p:cxnSp>
        <p:nvCxnSpPr>
          <p:cNvPr id="22" name="直線コネクタ 21"/>
          <p:cNvCxnSpPr/>
          <p:nvPr/>
        </p:nvCxnSpPr>
        <p:spPr>
          <a:xfrm>
            <a:off x="940965" y="5752137"/>
            <a:ext cx="4647501"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940965" y="5752137"/>
            <a:ext cx="140935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839597" y="5290472"/>
            <a:ext cx="2262158" cy="461665"/>
          </a:xfrm>
          <a:prstGeom prst="rect">
            <a:avLst/>
          </a:prstGeom>
        </p:spPr>
        <p:txBody>
          <a:bodyPr wrap="none">
            <a:spAutoFit/>
          </a:bodyPr>
          <a:lstStyle/>
          <a:p>
            <a:r>
              <a:rPr lang="ja-JP" altLang="en-US" sz="2400" b="1" spc="300" dirty="0" smtClean="0">
                <a:solidFill>
                  <a:schemeClr val="tx1">
                    <a:lumMod val="75000"/>
                    <a:lumOff val="25000"/>
                  </a:schemeClr>
                </a:solidFill>
                <a:latin typeface="Yu Gothic" panose="020B0400000000000000" pitchFamily="50" charset="-128"/>
                <a:ea typeface="Yu Gothic" panose="020B0400000000000000" pitchFamily="50" charset="-128"/>
              </a:rPr>
              <a:t>時短</a:t>
            </a:r>
            <a:r>
              <a:rPr lang="ja-JP" altLang="en-US" sz="2400" b="1" spc="300" dirty="0">
                <a:solidFill>
                  <a:schemeClr val="tx1">
                    <a:lumMod val="75000"/>
                    <a:lumOff val="25000"/>
                  </a:schemeClr>
                </a:solidFill>
                <a:latin typeface="Yu Gothic" panose="020B0400000000000000" pitchFamily="50" charset="-128"/>
                <a:ea typeface="Yu Gothic" panose="020B0400000000000000" pitchFamily="50" charset="-128"/>
              </a:rPr>
              <a:t>勤務</a:t>
            </a:r>
            <a:r>
              <a:rPr lang="ja-JP" altLang="en-US" sz="2400" b="1" spc="300" dirty="0" smtClean="0">
                <a:solidFill>
                  <a:schemeClr val="tx1">
                    <a:lumMod val="75000"/>
                    <a:lumOff val="25000"/>
                  </a:schemeClr>
                </a:solidFill>
                <a:latin typeface="Yu Gothic" panose="020B0400000000000000" pitchFamily="50" charset="-128"/>
                <a:ea typeface="Yu Gothic" panose="020B0400000000000000" pitchFamily="50" charset="-128"/>
              </a:rPr>
              <a:t>制度</a:t>
            </a:r>
            <a:endParaRPr lang="en-US" altLang="ja-JP" sz="2400" b="1" spc="300" dirty="0" smtClean="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25" name="テキスト ボックス 24"/>
          <p:cNvSpPr txBox="1"/>
          <p:nvPr/>
        </p:nvSpPr>
        <p:spPr>
          <a:xfrm>
            <a:off x="839597" y="5864300"/>
            <a:ext cx="4493538" cy="738664"/>
          </a:xfrm>
          <a:prstGeom prst="rect">
            <a:avLst/>
          </a:prstGeom>
          <a:noFill/>
        </p:spPr>
        <p:txBody>
          <a:bodyPr wrap="none" rtlCol="0">
            <a:spAutoFit/>
          </a:bodyPr>
          <a:lstStyle/>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a:t>
            </a:r>
            <a:endParaRPr lang="ja-JP" altLang="en-US" sz="1400"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26" name="テキスト ボックス 25"/>
          <p:cNvSpPr txBox="1"/>
          <p:nvPr/>
        </p:nvSpPr>
        <p:spPr>
          <a:xfrm>
            <a:off x="6359559" y="2182463"/>
            <a:ext cx="2660009" cy="461665"/>
          </a:xfrm>
          <a:prstGeom prst="rect">
            <a:avLst/>
          </a:prstGeom>
          <a:noFill/>
        </p:spPr>
        <p:txBody>
          <a:bodyPr wrap="square" rtlCol="0">
            <a:spAutoFit/>
          </a:bodyPr>
          <a:lstStyle/>
          <a:p>
            <a:r>
              <a:rPr lang="ja-JP" altLang="en-US" sz="2400" b="1" spc="300" dirty="0" smtClean="0">
                <a:solidFill>
                  <a:schemeClr val="tx1">
                    <a:lumMod val="75000"/>
                    <a:lumOff val="2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各種懇親</a:t>
            </a:r>
            <a:r>
              <a:rPr lang="ja-JP" altLang="en-US" sz="2400" b="1" spc="300" dirty="0">
                <a:solidFill>
                  <a:schemeClr val="tx1">
                    <a:lumMod val="75000"/>
                    <a:lumOff val="2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会</a:t>
            </a:r>
            <a:endParaRPr kumimoji="1" lang="ja-JP" altLang="en-US" sz="2400" b="1" spc="300" dirty="0">
              <a:solidFill>
                <a:schemeClr val="tx1">
                  <a:lumMod val="75000"/>
                  <a:lumOff val="25000"/>
                </a:scheme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27" name="直線コネクタ 26"/>
          <p:cNvCxnSpPr/>
          <p:nvPr/>
        </p:nvCxnSpPr>
        <p:spPr>
          <a:xfrm>
            <a:off x="6460927" y="2635739"/>
            <a:ext cx="4647501"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460927" y="2635739"/>
            <a:ext cx="140935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359559" y="2719684"/>
            <a:ext cx="4493538" cy="738664"/>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kumimoji="1"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入ります福利厚生の説明が入ります</a:t>
            </a:r>
            <a:endParaRPr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endParaRPr>
          </a:p>
          <a:p>
            <a:r>
              <a:rPr kumimoji="1"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a:t>
            </a:r>
          </a:p>
        </p:txBody>
      </p:sp>
      <p:cxnSp>
        <p:nvCxnSpPr>
          <p:cNvPr id="30" name="直線コネクタ 29"/>
          <p:cNvCxnSpPr/>
          <p:nvPr/>
        </p:nvCxnSpPr>
        <p:spPr>
          <a:xfrm>
            <a:off x="6460927" y="4158227"/>
            <a:ext cx="4647501"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460927" y="4158227"/>
            <a:ext cx="140935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6359559" y="3696562"/>
            <a:ext cx="2608406" cy="461665"/>
          </a:xfrm>
          <a:prstGeom prst="rect">
            <a:avLst/>
          </a:prstGeom>
        </p:spPr>
        <p:txBody>
          <a:bodyPr wrap="none">
            <a:spAutoFit/>
          </a:bodyPr>
          <a:lstStyle/>
          <a:p>
            <a:r>
              <a:rPr lang="ja-JP" altLang="en-US" sz="2400" b="1" spc="300" dirty="0" smtClean="0">
                <a:solidFill>
                  <a:schemeClr val="tx1">
                    <a:lumMod val="75000"/>
                    <a:lumOff val="25000"/>
                  </a:schemeClr>
                </a:solidFill>
                <a:latin typeface="Yu Gothic" panose="020B0400000000000000" pitchFamily="50" charset="-128"/>
                <a:ea typeface="Yu Gothic" panose="020B0400000000000000" pitchFamily="50" charset="-128"/>
              </a:rPr>
              <a:t>マッサージ制度</a:t>
            </a:r>
            <a:endParaRPr lang="en-US" altLang="ja-JP" sz="2400" b="1" spc="300" dirty="0" smtClean="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33" name="テキスト ボックス 32"/>
          <p:cNvSpPr txBox="1"/>
          <p:nvPr/>
        </p:nvSpPr>
        <p:spPr>
          <a:xfrm>
            <a:off x="6359559" y="4270390"/>
            <a:ext cx="4493538" cy="738664"/>
          </a:xfrm>
          <a:prstGeom prst="rect">
            <a:avLst/>
          </a:prstGeom>
          <a:noFill/>
        </p:spPr>
        <p:txBody>
          <a:bodyPr wrap="none" rtlCol="0">
            <a:spAutoFit/>
          </a:bodyPr>
          <a:lstStyle/>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a:t>
            </a:r>
            <a:endParaRPr lang="ja-JP" altLang="en-US" sz="1400" dirty="0">
              <a:solidFill>
                <a:schemeClr val="tx1">
                  <a:lumMod val="75000"/>
                  <a:lumOff val="25000"/>
                </a:schemeClr>
              </a:solidFill>
              <a:latin typeface="Yu Gothic" panose="020B0400000000000000" pitchFamily="50" charset="-128"/>
              <a:ea typeface="Yu Gothic" panose="020B0400000000000000" pitchFamily="50" charset="-128"/>
            </a:endParaRPr>
          </a:p>
        </p:txBody>
      </p:sp>
      <p:cxnSp>
        <p:nvCxnSpPr>
          <p:cNvPr id="34" name="直線コネクタ 33"/>
          <p:cNvCxnSpPr/>
          <p:nvPr/>
        </p:nvCxnSpPr>
        <p:spPr>
          <a:xfrm>
            <a:off x="6462325" y="5761924"/>
            <a:ext cx="4647501"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462325" y="5761924"/>
            <a:ext cx="140935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6360957" y="5300259"/>
            <a:ext cx="2954655" cy="461665"/>
          </a:xfrm>
          <a:prstGeom prst="rect">
            <a:avLst/>
          </a:prstGeom>
        </p:spPr>
        <p:txBody>
          <a:bodyPr wrap="none">
            <a:spAutoFit/>
          </a:bodyPr>
          <a:lstStyle/>
          <a:p>
            <a:r>
              <a:rPr lang="ja-JP" altLang="en-US" sz="2400" b="1" spc="300" dirty="0" smtClean="0">
                <a:solidFill>
                  <a:schemeClr val="tx1">
                    <a:lumMod val="75000"/>
                    <a:lumOff val="25000"/>
                  </a:schemeClr>
                </a:solidFill>
                <a:latin typeface="Yu Gothic" panose="020B0400000000000000" pitchFamily="50" charset="-128"/>
                <a:ea typeface="Yu Gothic" panose="020B0400000000000000" pitchFamily="50" charset="-128"/>
              </a:rPr>
              <a:t>ジム資金援助制度</a:t>
            </a:r>
            <a:endParaRPr lang="en-US" altLang="ja-JP" sz="2400" b="1" spc="300" dirty="0" smtClean="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37" name="テキスト ボックス 36"/>
          <p:cNvSpPr txBox="1"/>
          <p:nvPr/>
        </p:nvSpPr>
        <p:spPr>
          <a:xfrm>
            <a:off x="6360957" y="5874087"/>
            <a:ext cx="4493538" cy="738664"/>
          </a:xfrm>
          <a:prstGeom prst="rect">
            <a:avLst/>
          </a:prstGeom>
          <a:noFill/>
        </p:spPr>
        <p:txBody>
          <a:bodyPr wrap="none" rtlCol="0">
            <a:spAutoFit/>
          </a:bodyPr>
          <a:lstStyle/>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福利厚生の説明が入ります福利厚生の説明が入ります</a:t>
            </a:r>
            <a:endParaRPr lang="en-US" altLang="ja-JP" sz="1400" dirty="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福利厚生の説明が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a:t>
            </a:r>
            <a:endParaRPr lang="ja-JP" altLang="en-US" sz="1400"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38" name="円/楕円 37"/>
          <p:cNvSpPr/>
          <p:nvPr/>
        </p:nvSpPr>
        <p:spPr>
          <a:xfrm>
            <a:off x="9940015" y="140650"/>
            <a:ext cx="1826164" cy="1826164"/>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8221698" y="143122"/>
            <a:ext cx="884784" cy="884784"/>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687429" y="503663"/>
            <a:ext cx="1585520" cy="158552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スライド番号プレースホルダー 40"/>
          <p:cNvSpPr>
            <a:spLocks noGrp="1"/>
          </p:cNvSpPr>
          <p:nvPr>
            <p:ph type="sldNum" sz="quarter" idx="12"/>
          </p:nvPr>
        </p:nvSpPr>
        <p:spPr/>
        <p:txBody>
          <a:bodyPr/>
          <a:lstStyle/>
          <a:p>
            <a:fld id="{20E925B5-39D7-4330-AB28-C6AF04FB7EBD}" type="slidenum">
              <a:rPr kumimoji="1" lang="ja-JP" altLang="en-US" smtClean="0"/>
              <a:t>12</a:t>
            </a:fld>
            <a:endParaRPr kumimoji="1" lang="ja-JP" altLang="en-US"/>
          </a:p>
        </p:txBody>
      </p:sp>
    </p:spTree>
    <p:extLst>
      <p:ext uri="{BB962C8B-B14F-4D97-AF65-F5344CB8AC3E}">
        <p14:creationId xmlns:p14="http://schemas.microsoft.com/office/powerpoint/2010/main" val="3413556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12" y="-493601"/>
            <a:ext cx="7651143" cy="3212870"/>
          </a:xfrm>
          <a:prstGeom prst="rect">
            <a:avLst/>
          </a:prstGeom>
        </p:spPr>
      </p:pic>
      <p:sp>
        <p:nvSpPr>
          <p:cNvPr id="2" name="タイトル 1"/>
          <p:cNvSpPr>
            <a:spLocks noGrp="1"/>
          </p:cNvSpPr>
          <p:nvPr>
            <p:ph type="title"/>
          </p:nvPr>
        </p:nvSpPr>
        <p:spPr/>
        <p:txBody>
          <a:bodyPr/>
          <a:lstStyle/>
          <a:p>
            <a:r>
              <a:rPr kumimoji="1" lang="ja-JP" altLang="en-US" b="1" dirty="0" smtClean="0">
                <a:latin typeface="Yu Gothic" panose="020B0400000000000000" pitchFamily="50" charset="-128"/>
                <a:ea typeface="Yu Gothic" panose="020B0400000000000000" pitchFamily="50" charset="-128"/>
              </a:rPr>
              <a:t>募集要項</a:t>
            </a:r>
            <a:endParaRPr kumimoji="1" lang="ja-JP" altLang="en-US" b="1" dirty="0">
              <a:latin typeface="Yu Gothic" panose="020B0400000000000000" pitchFamily="50" charset="-128"/>
              <a:ea typeface="Yu Gothic" panose="020B0400000000000000" pitchFamily="50" charset="-128"/>
            </a:endParaRPr>
          </a:p>
        </p:txBody>
      </p:sp>
      <p:sp>
        <p:nvSpPr>
          <p:cNvPr id="4" name="スライド番号プレースホルダー 3"/>
          <p:cNvSpPr>
            <a:spLocks noGrp="1"/>
          </p:cNvSpPr>
          <p:nvPr>
            <p:ph type="sldNum" sz="quarter" idx="12"/>
          </p:nvPr>
        </p:nvSpPr>
        <p:spPr/>
        <p:txBody>
          <a:bodyPr/>
          <a:lstStyle/>
          <a:p>
            <a:fld id="{20E925B5-39D7-4330-AB28-C6AF04FB7EBD}" type="slidenum">
              <a:rPr kumimoji="1" lang="ja-JP" altLang="en-US" smtClean="0"/>
              <a:t>13</a:t>
            </a:fld>
            <a:endParaRPr kumimoji="1" lang="ja-JP" altLang="en-US"/>
          </a:p>
        </p:txBody>
      </p:sp>
      <p:sp>
        <p:nvSpPr>
          <p:cNvPr id="5" name="テキスト ボックス 4"/>
          <p:cNvSpPr txBox="1"/>
          <p:nvPr/>
        </p:nvSpPr>
        <p:spPr>
          <a:xfrm>
            <a:off x="1144340" y="1763077"/>
            <a:ext cx="902811"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募集職種</a:t>
            </a:r>
            <a:endParaRPr kumimoji="1" lang="ja-JP" altLang="en-US" sz="1400" dirty="0">
              <a:latin typeface="Yu Gothic" panose="020B0400000000000000" pitchFamily="50" charset="-128"/>
              <a:ea typeface="Yu Gothic" panose="020B0400000000000000" pitchFamily="50" charset="-128"/>
            </a:endParaRPr>
          </a:p>
        </p:txBody>
      </p:sp>
      <p:sp>
        <p:nvSpPr>
          <p:cNvPr id="6" name="テキスト ボックス 5"/>
          <p:cNvSpPr txBox="1"/>
          <p:nvPr/>
        </p:nvSpPr>
        <p:spPr>
          <a:xfrm>
            <a:off x="2743200" y="1763077"/>
            <a:ext cx="723275"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介護職</a:t>
            </a:r>
            <a:endParaRPr kumimoji="1" lang="ja-JP" altLang="en-US" sz="1400" dirty="0">
              <a:latin typeface="Yu Gothic" panose="020B0400000000000000" pitchFamily="50" charset="-128"/>
              <a:ea typeface="Yu Gothic" panose="020B0400000000000000" pitchFamily="50" charset="-128"/>
            </a:endParaRPr>
          </a:p>
        </p:txBody>
      </p:sp>
      <p:sp>
        <p:nvSpPr>
          <p:cNvPr id="7" name="テキスト ボックス 6"/>
          <p:cNvSpPr txBox="1"/>
          <p:nvPr/>
        </p:nvSpPr>
        <p:spPr>
          <a:xfrm>
            <a:off x="1144340" y="2159063"/>
            <a:ext cx="902811"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勤務時間</a:t>
            </a:r>
            <a:endParaRPr kumimoji="1" lang="ja-JP" altLang="en-US" sz="1400" dirty="0">
              <a:latin typeface="Yu Gothic" panose="020B0400000000000000" pitchFamily="50" charset="-128"/>
              <a:ea typeface="Yu Gothic" panose="020B0400000000000000" pitchFamily="50" charset="-128"/>
            </a:endParaRPr>
          </a:p>
        </p:txBody>
      </p:sp>
      <p:sp>
        <p:nvSpPr>
          <p:cNvPr id="8" name="テキスト ボックス 7"/>
          <p:cNvSpPr txBox="1"/>
          <p:nvPr/>
        </p:nvSpPr>
        <p:spPr>
          <a:xfrm>
            <a:off x="2718033" y="2159063"/>
            <a:ext cx="1880643" cy="307777"/>
          </a:xfrm>
          <a:prstGeom prst="rect">
            <a:avLst/>
          </a:prstGeom>
          <a:noFill/>
        </p:spPr>
        <p:txBody>
          <a:bodyPr wrap="none" rtlCol="0">
            <a:spAutoFit/>
          </a:bodyPr>
          <a:lstStyle/>
          <a:p>
            <a:r>
              <a:rPr lang="en-US" altLang="ja-JP" sz="1400" dirty="0" smtClean="0">
                <a:latin typeface="Yu Gothic" panose="020B0400000000000000" pitchFamily="50" charset="-128"/>
                <a:ea typeface="Yu Gothic" panose="020B0400000000000000" pitchFamily="50" charset="-128"/>
              </a:rPr>
              <a:t>7:30</a:t>
            </a:r>
            <a:r>
              <a:rPr lang="ja-JP" altLang="en-US" sz="1400" dirty="0" smtClean="0">
                <a:latin typeface="Yu Gothic" panose="020B0400000000000000" pitchFamily="50" charset="-128"/>
                <a:ea typeface="Yu Gothic" panose="020B0400000000000000" pitchFamily="50" charset="-128"/>
              </a:rPr>
              <a:t>～</a:t>
            </a:r>
            <a:r>
              <a:rPr lang="en-US" altLang="ja-JP" sz="1400" dirty="0" smtClean="0">
                <a:latin typeface="Yu Gothic" panose="020B0400000000000000" pitchFamily="50" charset="-128"/>
                <a:ea typeface="Yu Gothic" panose="020B0400000000000000" pitchFamily="50" charset="-128"/>
              </a:rPr>
              <a:t>16:30</a:t>
            </a:r>
            <a:r>
              <a:rPr kumimoji="1" lang="ja-JP" altLang="en-US" sz="1400" dirty="0" smtClean="0">
                <a:latin typeface="Yu Gothic" panose="020B0400000000000000" pitchFamily="50" charset="-128"/>
                <a:ea typeface="Yu Gothic" panose="020B0400000000000000" pitchFamily="50" charset="-128"/>
              </a:rPr>
              <a:t>（早番）</a:t>
            </a:r>
            <a:endParaRPr kumimoji="1" lang="ja-JP" altLang="en-US" sz="1400" dirty="0">
              <a:latin typeface="Yu Gothic" panose="020B0400000000000000" pitchFamily="50" charset="-128"/>
              <a:ea typeface="Yu Gothic" panose="020B0400000000000000" pitchFamily="50" charset="-128"/>
            </a:endParaRPr>
          </a:p>
        </p:txBody>
      </p:sp>
      <p:sp>
        <p:nvSpPr>
          <p:cNvPr id="9" name="テキスト ボックス 8"/>
          <p:cNvSpPr txBox="1"/>
          <p:nvPr/>
        </p:nvSpPr>
        <p:spPr>
          <a:xfrm>
            <a:off x="4714614" y="2159063"/>
            <a:ext cx="1880643" cy="307777"/>
          </a:xfrm>
          <a:prstGeom prst="rect">
            <a:avLst/>
          </a:prstGeom>
          <a:noFill/>
        </p:spPr>
        <p:txBody>
          <a:bodyPr wrap="none" rtlCol="0">
            <a:spAutoFit/>
          </a:bodyPr>
          <a:lstStyle/>
          <a:p>
            <a:r>
              <a:rPr lang="en-US" altLang="ja-JP" sz="1400" dirty="0" smtClean="0">
                <a:latin typeface="Yu Gothic" panose="020B0400000000000000" pitchFamily="50" charset="-128"/>
                <a:ea typeface="Yu Gothic" panose="020B0400000000000000" pitchFamily="50" charset="-128"/>
              </a:rPr>
              <a:t>8</a:t>
            </a:r>
            <a:r>
              <a:rPr kumimoji="1" lang="en-US" altLang="ja-JP" sz="1400" dirty="0" smtClean="0">
                <a:latin typeface="Yu Gothic" panose="020B0400000000000000" pitchFamily="50" charset="-128"/>
                <a:ea typeface="Yu Gothic" panose="020B0400000000000000" pitchFamily="50" charset="-128"/>
              </a:rPr>
              <a:t>:30</a:t>
            </a:r>
            <a:r>
              <a:rPr kumimoji="1" lang="ja-JP" altLang="en-US" sz="1400" dirty="0" smtClean="0">
                <a:latin typeface="Yu Gothic" panose="020B0400000000000000" pitchFamily="50" charset="-128"/>
                <a:ea typeface="Yu Gothic" panose="020B0400000000000000" pitchFamily="50" charset="-128"/>
              </a:rPr>
              <a:t>～</a:t>
            </a:r>
            <a:r>
              <a:rPr kumimoji="1" lang="en-US" altLang="ja-JP" sz="1400" dirty="0" smtClean="0">
                <a:latin typeface="Yu Gothic" panose="020B0400000000000000" pitchFamily="50" charset="-128"/>
                <a:ea typeface="Yu Gothic" panose="020B0400000000000000" pitchFamily="50" charset="-128"/>
              </a:rPr>
              <a:t>17:30</a:t>
            </a:r>
            <a:r>
              <a:rPr kumimoji="1" lang="ja-JP" altLang="en-US" sz="1400" dirty="0" smtClean="0">
                <a:latin typeface="Yu Gothic" panose="020B0400000000000000" pitchFamily="50" charset="-128"/>
                <a:ea typeface="Yu Gothic" panose="020B0400000000000000" pitchFamily="50" charset="-128"/>
              </a:rPr>
              <a:t>（日勤）</a:t>
            </a:r>
            <a:endParaRPr kumimoji="1" lang="ja-JP" altLang="en-US" sz="1400" dirty="0">
              <a:latin typeface="Yu Gothic" panose="020B0400000000000000" pitchFamily="50" charset="-128"/>
              <a:ea typeface="Yu Gothic" panose="020B0400000000000000" pitchFamily="50" charset="-128"/>
            </a:endParaRPr>
          </a:p>
        </p:txBody>
      </p:sp>
      <p:sp>
        <p:nvSpPr>
          <p:cNvPr id="10" name="テキスト ボックス 9"/>
          <p:cNvSpPr txBox="1"/>
          <p:nvPr/>
        </p:nvSpPr>
        <p:spPr>
          <a:xfrm>
            <a:off x="6711195" y="2159063"/>
            <a:ext cx="1980029" cy="307777"/>
          </a:xfrm>
          <a:prstGeom prst="rect">
            <a:avLst/>
          </a:prstGeom>
          <a:noFill/>
        </p:spPr>
        <p:txBody>
          <a:bodyPr wrap="none" rtlCol="0">
            <a:spAutoFit/>
          </a:bodyPr>
          <a:lstStyle/>
          <a:p>
            <a:r>
              <a:rPr kumimoji="1" lang="en-US" altLang="ja-JP" sz="1400" dirty="0" smtClean="0">
                <a:latin typeface="Yu Gothic" panose="020B0400000000000000" pitchFamily="50" charset="-128"/>
                <a:ea typeface="Yu Gothic" panose="020B0400000000000000" pitchFamily="50" charset="-128"/>
              </a:rPr>
              <a:t>10:00</a:t>
            </a:r>
            <a:r>
              <a:rPr kumimoji="1" lang="ja-JP" altLang="en-US" sz="1400" dirty="0" smtClean="0">
                <a:latin typeface="Yu Gothic" panose="020B0400000000000000" pitchFamily="50" charset="-128"/>
                <a:ea typeface="Yu Gothic" panose="020B0400000000000000" pitchFamily="50" charset="-128"/>
              </a:rPr>
              <a:t>～</a:t>
            </a:r>
            <a:r>
              <a:rPr lang="en-US" altLang="ja-JP" sz="1400" dirty="0" smtClean="0">
                <a:latin typeface="Yu Gothic" panose="020B0400000000000000" pitchFamily="50" charset="-128"/>
                <a:ea typeface="Yu Gothic" panose="020B0400000000000000" pitchFamily="50" charset="-128"/>
              </a:rPr>
              <a:t>19:00</a:t>
            </a:r>
            <a:r>
              <a:rPr lang="ja-JP" altLang="en-US" sz="1400" dirty="0" smtClean="0">
                <a:latin typeface="Yu Gothic" panose="020B0400000000000000" pitchFamily="50" charset="-128"/>
                <a:ea typeface="Yu Gothic" panose="020B0400000000000000" pitchFamily="50" charset="-128"/>
              </a:rPr>
              <a:t>（遅番）</a:t>
            </a:r>
            <a:endParaRPr kumimoji="1" lang="ja-JP" altLang="en-US" sz="1400" dirty="0">
              <a:latin typeface="Yu Gothic" panose="020B0400000000000000" pitchFamily="50" charset="-128"/>
              <a:ea typeface="Yu Gothic" panose="020B0400000000000000" pitchFamily="50" charset="-128"/>
            </a:endParaRPr>
          </a:p>
        </p:txBody>
      </p:sp>
      <p:sp>
        <p:nvSpPr>
          <p:cNvPr id="11" name="テキスト ボックス 10"/>
          <p:cNvSpPr txBox="1"/>
          <p:nvPr/>
        </p:nvSpPr>
        <p:spPr>
          <a:xfrm>
            <a:off x="8807162" y="2159063"/>
            <a:ext cx="2106667" cy="307777"/>
          </a:xfrm>
          <a:prstGeom prst="rect">
            <a:avLst/>
          </a:prstGeom>
          <a:noFill/>
        </p:spPr>
        <p:txBody>
          <a:bodyPr wrap="none" rtlCol="0">
            <a:spAutoFit/>
          </a:bodyPr>
          <a:lstStyle/>
          <a:p>
            <a:r>
              <a:rPr lang="en-US" altLang="ja-JP" sz="1400" dirty="0" smtClean="0">
                <a:latin typeface="Yu Gothic" panose="020B0400000000000000" pitchFamily="50" charset="-128"/>
                <a:ea typeface="Yu Gothic" panose="020B0400000000000000" pitchFamily="50" charset="-128"/>
              </a:rPr>
              <a:t>17:00~</a:t>
            </a:r>
            <a:r>
              <a:rPr lang="ja-JP" altLang="en-US" sz="1400" dirty="0" smtClean="0">
                <a:latin typeface="Yu Gothic" panose="020B0400000000000000" pitchFamily="50" charset="-128"/>
                <a:ea typeface="Yu Gothic" panose="020B0400000000000000" pitchFamily="50" charset="-128"/>
              </a:rPr>
              <a:t>翌</a:t>
            </a:r>
            <a:r>
              <a:rPr lang="en-US" altLang="ja-JP" sz="1400" dirty="0" smtClean="0">
                <a:latin typeface="Yu Gothic" panose="020B0400000000000000" pitchFamily="50" charset="-128"/>
                <a:ea typeface="Yu Gothic" panose="020B0400000000000000" pitchFamily="50" charset="-128"/>
              </a:rPr>
              <a:t>10:00</a:t>
            </a:r>
            <a:r>
              <a:rPr lang="ja-JP" altLang="en-US" sz="1400" dirty="0" smtClean="0">
                <a:latin typeface="Yu Gothic" panose="020B0400000000000000" pitchFamily="50" charset="-128"/>
                <a:ea typeface="Yu Gothic" panose="020B0400000000000000" pitchFamily="50" charset="-128"/>
              </a:rPr>
              <a:t>（夜勤）</a:t>
            </a:r>
            <a:endParaRPr kumimoji="1" lang="ja-JP" altLang="en-US" sz="1400" dirty="0">
              <a:latin typeface="Yu Gothic" panose="020B0400000000000000" pitchFamily="50" charset="-128"/>
              <a:ea typeface="Yu Gothic" panose="020B0400000000000000" pitchFamily="50" charset="-128"/>
            </a:endParaRPr>
          </a:p>
        </p:txBody>
      </p:sp>
      <p:sp>
        <p:nvSpPr>
          <p:cNvPr id="12" name="テキスト ボックス 11"/>
          <p:cNvSpPr txBox="1"/>
          <p:nvPr/>
        </p:nvSpPr>
        <p:spPr>
          <a:xfrm>
            <a:off x="1323876" y="2567031"/>
            <a:ext cx="723275"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基本給</a:t>
            </a:r>
            <a:endParaRPr kumimoji="1" lang="ja-JP" altLang="en-US" sz="1400" dirty="0">
              <a:latin typeface="Yu Gothic" panose="020B0400000000000000" pitchFamily="50" charset="-128"/>
              <a:ea typeface="Yu Gothic" panose="020B0400000000000000" pitchFamily="50" charset="-128"/>
            </a:endParaRPr>
          </a:p>
        </p:txBody>
      </p:sp>
      <p:sp>
        <p:nvSpPr>
          <p:cNvPr id="13" name="テキスト ボックス 12"/>
          <p:cNvSpPr txBox="1"/>
          <p:nvPr/>
        </p:nvSpPr>
        <p:spPr>
          <a:xfrm>
            <a:off x="2718033" y="2567031"/>
            <a:ext cx="1120820" cy="307777"/>
          </a:xfrm>
          <a:prstGeom prst="rect">
            <a:avLst/>
          </a:prstGeom>
          <a:noFill/>
        </p:spPr>
        <p:txBody>
          <a:bodyPr wrap="none" rtlCol="0">
            <a:spAutoFit/>
          </a:bodyPr>
          <a:lstStyle/>
          <a:p>
            <a:r>
              <a:rPr lang="en-US" altLang="ja-JP" sz="1400" dirty="0" smtClean="0">
                <a:latin typeface="Yu Gothic" panose="020B0400000000000000" pitchFamily="50" charset="-128"/>
                <a:ea typeface="Yu Gothic" panose="020B0400000000000000" pitchFamily="50" charset="-128"/>
              </a:rPr>
              <a:t>20</a:t>
            </a:r>
            <a:r>
              <a:rPr lang="ja-JP" altLang="en-US" sz="1400" dirty="0" smtClean="0">
                <a:latin typeface="Yu Gothic" panose="020B0400000000000000" pitchFamily="50" charset="-128"/>
                <a:ea typeface="Yu Gothic" panose="020B0400000000000000" pitchFamily="50" charset="-128"/>
              </a:rPr>
              <a:t>万～</a:t>
            </a:r>
            <a:r>
              <a:rPr lang="en-US" altLang="ja-JP" sz="1400" dirty="0" smtClean="0">
                <a:latin typeface="Yu Gothic" panose="020B0400000000000000" pitchFamily="50" charset="-128"/>
                <a:ea typeface="Yu Gothic" panose="020B0400000000000000" pitchFamily="50" charset="-128"/>
              </a:rPr>
              <a:t>23</a:t>
            </a:r>
            <a:r>
              <a:rPr lang="ja-JP" altLang="en-US" sz="1400" dirty="0" smtClean="0">
                <a:latin typeface="Yu Gothic" panose="020B0400000000000000" pitchFamily="50" charset="-128"/>
                <a:ea typeface="Yu Gothic" panose="020B0400000000000000" pitchFamily="50" charset="-128"/>
              </a:rPr>
              <a:t>万</a:t>
            </a:r>
            <a:endParaRPr kumimoji="1" lang="ja-JP" altLang="en-US" sz="1400" dirty="0">
              <a:latin typeface="Yu Gothic" panose="020B0400000000000000" pitchFamily="50" charset="-128"/>
              <a:ea typeface="Yu Gothic" panose="020B0400000000000000" pitchFamily="50" charset="-128"/>
            </a:endParaRPr>
          </a:p>
        </p:txBody>
      </p:sp>
      <p:sp>
        <p:nvSpPr>
          <p:cNvPr id="14" name="テキスト ボックス 13"/>
          <p:cNvSpPr txBox="1"/>
          <p:nvPr/>
        </p:nvSpPr>
        <p:spPr>
          <a:xfrm>
            <a:off x="1144340" y="2972962"/>
            <a:ext cx="902811"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資格手当</a:t>
            </a:r>
            <a:endParaRPr kumimoji="1" lang="ja-JP" altLang="en-US" sz="1400" dirty="0">
              <a:latin typeface="Yu Gothic" panose="020B0400000000000000" pitchFamily="50" charset="-128"/>
              <a:ea typeface="Yu Gothic" panose="020B0400000000000000" pitchFamily="50" charset="-128"/>
            </a:endParaRPr>
          </a:p>
        </p:txBody>
      </p:sp>
      <p:sp>
        <p:nvSpPr>
          <p:cNvPr id="15" name="テキスト ボックス 14"/>
          <p:cNvSpPr txBox="1"/>
          <p:nvPr/>
        </p:nvSpPr>
        <p:spPr>
          <a:xfrm>
            <a:off x="2692866" y="2972962"/>
            <a:ext cx="1617751" cy="307777"/>
          </a:xfrm>
          <a:prstGeom prst="rect">
            <a:avLst/>
          </a:prstGeom>
          <a:noFill/>
        </p:spPr>
        <p:txBody>
          <a:bodyPr wrap="none" rtlCol="0">
            <a:spAutoFit/>
          </a:bodyPr>
          <a:lstStyle/>
          <a:p>
            <a:r>
              <a:rPr kumimoji="1" lang="en-US" altLang="ja-JP" sz="1400" dirty="0" smtClean="0">
                <a:latin typeface="Yu Gothic" panose="020B0400000000000000" pitchFamily="50" charset="-128"/>
                <a:ea typeface="Yu Gothic" panose="020B0400000000000000" pitchFamily="50" charset="-128"/>
              </a:rPr>
              <a:t>5000</a:t>
            </a:r>
            <a:r>
              <a:rPr kumimoji="1" lang="ja-JP" altLang="en-US" sz="1400" dirty="0" smtClean="0">
                <a:latin typeface="Yu Gothic" panose="020B0400000000000000" pitchFamily="50" charset="-128"/>
                <a:ea typeface="Yu Gothic" panose="020B0400000000000000" pitchFamily="50" charset="-128"/>
              </a:rPr>
              <a:t>円</a:t>
            </a:r>
            <a:r>
              <a:rPr lang="ja-JP" altLang="en-US" sz="1400" dirty="0" smtClean="0">
                <a:latin typeface="Yu Gothic" panose="020B0400000000000000" pitchFamily="50" charset="-128"/>
                <a:ea typeface="Yu Gothic" panose="020B0400000000000000" pitchFamily="50" charset="-128"/>
              </a:rPr>
              <a:t>～</a:t>
            </a:r>
            <a:r>
              <a:rPr lang="en-US" altLang="ja-JP" sz="1400" dirty="0" smtClean="0">
                <a:latin typeface="Yu Gothic" panose="020B0400000000000000" pitchFamily="50" charset="-128"/>
                <a:ea typeface="Yu Gothic" panose="020B0400000000000000" pitchFamily="50" charset="-128"/>
              </a:rPr>
              <a:t>10000</a:t>
            </a:r>
            <a:r>
              <a:rPr lang="ja-JP" altLang="en-US" sz="1400" dirty="0" smtClean="0">
                <a:latin typeface="Yu Gothic" panose="020B0400000000000000" pitchFamily="50" charset="-128"/>
                <a:ea typeface="Yu Gothic" panose="020B0400000000000000" pitchFamily="50" charset="-128"/>
              </a:rPr>
              <a:t>円</a:t>
            </a:r>
            <a:endParaRPr kumimoji="1" lang="ja-JP" altLang="en-US" sz="1400" dirty="0">
              <a:latin typeface="Yu Gothic" panose="020B0400000000000000" pitchFamily="50" charset="-128"/>
              <a:ea typeface="Yu Gothic" panose="020B0400000000000000" pitchFamily="50" charset="-128"/>
            </a:endParaRPr>
          </a:p>
        </p:txBody>
      </p:sp>
      <p:sp>
        <p:nvSpPr>
          <p:cNvPr id="16" name="テキスト ボックス 15"/>
          <p:cNvSpPr txBox="1"/>
          <p:nvPr/>
        </p:nvSpPr>
        <p:spPr>
          <a:xfrm>
            <a:off x="1144340" y="3358011"/>
            <a:ext cx="902811"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夜勤手当</a:t>
            </a:r>
            <a:endParaRPr kumimoji="1" lang="ja-JP" altLang="en-US" sz="1400" dirty="0">
              <a:latin typeface="Yu Gothic" panose="020B0400000000000000" pitchFamily="50" charset="-128"/>
              <a:ea typeface="Yu Gothic" panose="020B0400000000000000" pitchFamily="50" charset="-128"/>
            </a:endParaRPr>
          </a:p>
        </p:txBody>
      </p:sp>
      <p:sp>
        <p:nvSpPr>
          <p:cNvPr id="17" name="テキスト ボックス 16"/>
          <p:cNvSpPr txBox="1"/>
          <p:nvPr/>
        </p:nvSpPr>
        <p:spPr>
          <a:xfrm>
            <a:off x="2709644" y="3358011"/>
            <a:ext cx="761747" cy="307777"/>
          </a:xfrm>
          <a:prstGeom prst="rect">
            <a:avLst/>
          </a:prstGeom>
          <a:noFill/>
        </p:spPr>
        <p:txBody>
          <a:bodyPr wrap="none" rtlCol="0">
            <a:spAutoFit/>
          </a:bodyPr>
          <a:lstStyle/>
          <a:p>
            <a:r>
              <a:rPr kumimoji="1" lang="en-US" altLang="ja-JP" sz="1400" dirty="0" smtClean="0">
                <a:latin typeface="Yu Gothic" panose="020B0400000000000000" pitchFamily="50" charset="-128"/>
                <a:ea typeface="Yu Gothic" panose="020B0400000000000000" pitchFamily="50" charset="-128"/>
              </a:rPr>
              <a:t>8000</a:t>
            </a:r>
            <a:r>
              <a:rPr kumimoji="1" lang="ja-JP" altLang="en-US" sz="1400" dirty="0" smtClean="0">
                <a:latin typeface="Yu Gothic" panose="020B0400000000000000" pitchFamily="50" charset="-128"/>
                <a:ea typeface="Yu Gothic" panose="020B0400000000000000" pitchFamily="50" charset="-128"/>
              </a:rPr>
              <a:t>円</a:t>
            </a:r>
            <a:endParaRPr kumimoji="1" lang="ja-JP" altLang="en-US" sz="1400" dirty="0">
              <a:latin typeface="Yu Gothic" panose="020B0400000000000000" pitchFamily="50" charset="-128"/>
              <a:ea typeface="Yu Gothic" panose="020B0400000000000000" pitchFamily="50" charset="-128"/>
            </a:endParaRPr>
          </a:p>
        </p:txBody>
      </p:sp>
      <p:sp>
        <p:nvSpPr>
          <p:cNvPr id="18" name="テキスト ボックス 17"/>
          <p:cNvSpPr txBox="1"/>
          <p:nvPr/>
        </p:nvSpPr>
        <p:spPr>
          <a:xfrm>
            <a:off x="1144340" y="3768780"/>
            <a:ext cx="902811"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通勤手当</a:t>
            </a:r>
            <a:endParaRPr kumimoji="1" lang="ja-JP" altLang="en-US" sz="1400" dirty="0">
              <a:latin typeface="Yu Gothic" panose="020B0400000000000000" pitchFamily="50" charset="-128"/>
              <a:ea typeface="Yu Gothic" panose="020B0400000000000000" pitchFamily="50" charset="-128"/>
            </a:endParaRPr>
          </a:p>
        </p:txBody>
      </p:sp>
      <p:sp>
        <p:nvSpPr>
          <p:cNvPr id="19" name="テキスト ボックス 18"/>
          <p:cNvSpPr txBox="1"/>
          <p:nvPr/>
        </p:nvSpPr>
        <p:spPr>
          <a:xfrm>
            <a:off x="2681645" y="3768780"/>
            <a:ext cx="1540806" cy="307777"/>
          </a:xfrm>
          <a:prstGeom prst="rect">
            <a:avLst/>
          </a:prstGeom>
          <a:noFill/>
        </p:spPr>
        <p:txBody>
          <a:bodyPr wrap="none" rtlCol="0">
            <a:spAutoFit/>
          </a:bodyPr>
          <a:lstStyle/>
          <a:p>
            <a:r>
              <a:rPr lang="ja-JP" altLang="en-US" sz="1400" dirty="0" smtClean="0">
                <a:latin typeface="Yu Gothic" panose="020B0400000000000000" pitchFamily="50" charset="-128"/>
                <a:ea typeface="Yu Gothic" panose="020B0400000000000000" pitchFamily="50" charset="-128"/>
              </a:rPr>
              <a:t>月</a:t>
            </a:r>
            <a:r>
              <a:rPr lang="en-US" altLang="ja-JP" sz="1400" dirty="0" smtClean="0">
                <a:latin typeface="Yu Gothic" panose="020B0400000000000000" pitchFamily="50" charset="-128"/>
                <a:ea typeface="Yu Gothic" panose="020B0400000000000000" pitchFamily="50" charset="-128"/>
              </a:rPr>
              <a:t>2</a:t>
            </a:r>
            <a:r>
              <a:rPr lang="ja-JP" altLang="en-US" sz="1400" dirty="0" smtClean="0">
                <a:latin typeface="Yu Gothic" panose="020B0400000000000000" pitchFamily="50" charset="-128"/>
                <a:ea typeface="Yu Gothic" panose="020B0400000000000000" pitchFamily="50" charset="-128"/>
              </a:rPr>
              <a:t>万円まで支給</a:t>
            </a:r>
            <a:endParaRPr kumimoji="1" lang="ja-JP" altLang="en-US" sz="1400" dirty="0">
              <a:latin typeface="Yu Gothic" panose="020B0400000000000000" pitchFamily="50" charset="-128"/>
              <a:ea typeface="Yu Gothic" panose="020B0400000000000000" pitchFamily="50" charset="-128"/>
            </a:endParaRPr>
          </a:p>
        </p:txBody>
      </p:sp>
      <p:sp>
        <p:nvSpPr>
          <p:cNvPr id="20" name="テキスト ボックス 19"/>
          <p:cNvSpPr txBox="1"/>
          <p:nvPr/>
        </p:nvSpPr>
        <p:spPr>
          <a:xfrm>
            <a:off x="1503412" y="4176915"/>
            <a:ext cx="543739" cy="307777"/>
          </a:xfrm>
          <a:prstGeom prst="rect">
            <a:avLst/>
          </a:prstGeom>
          <a:noFill/>
        </p:spPr>
        <p:txBody>
          <a:bodyPr wrap="none" rtlCol="0">
            <a:spAutoFit/>
          </a:bodyPr>
          <a:lstStyle/>
          <a:p>
            <a:r>
              <a:rPr lang="ja-JP" altLang="en-US" sz="1400" dirty="0">
                <a:latin typeface="Yu Gothic" panose="020B0400000000000000" pitchFamily="50" charset="-128"/>
                <a:ea typeface="Yu Gothic" panose="020B0400000000000000" pitchFamily="50" charset="-128"/>
              </a:rPr>
              <a:t>賞与</a:t>
            </a:r>
            <a:endParaRPr kumimoji="1" lang="ja-JP" altLang="en-US" sz="1400" dirty="0">
              <a:latin typeface="Yu Gothic" panose="020B0400000000000000" pitchFamily="50" charset="-128"/>
              <a:ea typeface="Yu Gothic" panose="020B0400000000000000" pitchFamily="50" charset="-128"/>
            </a:endParaRPr>
          </a:p>
        </p:txBody>
      </p:sp>
      <p:sp>
        <p:nvSpPr>
          <p:cNvPr id="21" name="テキスト ボックス 20"/>
          <p:cNvSpPr txBox="1"/>
          <p:nvPr/>
        </p:nvSpPr>
        <p:spPr>
          <a:xfrm>
            <a:off x="2670424" y="4176915"/>
            <a:ext cx="3195105" cy="307777"/>
          </a:xfrm>
          <a:prstGeom prst="rect">
            <a:avLst/>
          </a:prstGeom>
          <a:noFill/>
        </p:spPr>
        <p:txBody>
          <a:bodyPr wrap="none" rtlCol="0">
            <a:spAutoFit/>
          </a:bodyPr>
          <a:lstStyle/>
          <a:p>
            <a:r>
              <a:rPr lang="ja-JP" altLang="en-US" sz="1400" dirty="0" smtClean="0">
                <a:latin typeface="Yu Gothic" panose="020B0400000000000000" pitchFamily="50" charset="-128"/>
                <a:ea typeface="Yu Gothic" panose="020B0400000000000000" pitchFamily="50" charset="-128"/>
              </a:rPr>
              <a:t>年</a:t>
            </a:r>
            <a:r>
              <a:rPr lang="en-US" altLang="ja-JP" sz="1400" dirty="0" smtClean="0">
                <a:latin typeface="Yu Gothic" panose="020B0400000000000000" pitchFamily="50" charset="-128"/>
                <a:ea typeface="Yu Gothic" panose="020B0400000000000000" pitchFamily="50" charset="-128"/>
              </a:rPr>
              <a:t>2</a:t>
            </a:r>
            <a:r>
              <a:rPr lang="ja-JP" altLang="en-US" sz="1400" dirty="0" smtClean="0">
                <a:latin typeface="Yu Gothic" panose="020B0400000000000000" pitchFamily="50" charset="-128"/>
                <a:ea typeface="Yu Gothic" panose="020B0400000000000000" pitchFamily="50" charset="-128"/>
              </a:rPr>
              <a:t>回（年間平均支給額</a:t>
            </a:r>
            <a:r>
              <a:rPr lang="en-US" altLang="ja-JP" sz="1400" dirty="0" smtClean="0">
                <a:latin typeface="Yu Gothic" panose="020B0400000000000000" pitchFamily="50" charset="-128"/>
                <a:ea typeface="Yu Gothic" panose="020B0400000000000000" pitchFamily="50" charset="-128"/>
              </a:rPr>
              <a:t>30</a:t>
            </a:r>
            <a:r>
              <a:rPr lang="ja-JP" altLang="en-US" sz="1400" dirty="0" smtClean="0">
                <a:latin typeface="Yu Gothic" panose="020B0400000000000000" pitchFamily="50" charset="-128"/>
                <a:ea typeface="Yu Gothic" panose="020B0400000000000000" pitchFamily="50" charset="-128"/>
              </a:rPr>
              <a:t>万～</a:t>
            </a:r>
            <a:r>
              <a:rPr lang="en-US" altLang="ja-JP" sz="1400" dirty="0" smtClean="0">
                <a:latin typeface="Yu Gothic" panose="020B0400000000000000" pitchFamily="50" charset="-128"/>
                <a:ea typeface="Yu Gothic" panose="020B0400000000000000" pitchFamily="50" charset="-128"/>
              </a:rPr>
              <a:t>50</a:t>
            </a:r>
            <a:r>
              <a:rPr lang="ja-JP" altLang="en-US" sz="1400" dirty="0" smtClean="0">
                <a:latin typeface="Yu Gothic" panose="020B0400000000000000" pitchFamily="50" charset="-128"/>
                <a:ea typeface="Yu Gothic" panose="020B0400000000000000" pitchFamily="50" charset="-128"/>
              </a:rPr>
              <a:t>万）</a:t>
            </a:r>
            <a:endParaRPr kumimoji="1" lang="ja-JP" altLang="en-US" sz="1400" dirty="0">
              <a:latin typeface="Yu Gothic" panose="020B0400000000000000" pitchFamily="50" charset="-128"/>
              <a:ea typeface="Yu Gothic" panose="020B0400000000000000" pitchFamily="50" charset="-128"/>
            </a:endParaRPr>
          </a:p>
        </p:txBody>
      </p:sp>
      <p:cxnSp>
        <p:nvCxnSpPr>
          <p:cNvPr id="23" name="直線コネクタ 22"/>
          <p:cNvCxnSpPr/>
          <p:nvPr/>
        </p:nvCxnSpPr>
        <p:spPr>
          <a:xfrm>
            <a:off x="922789" y="2070854"/>
            <a:ext cx="973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22789" y="2500091"/>
            <a:ext cx="973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922789" y="2894374"/>
            <a:ext cx="973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922789" y="3315222"/>
            <a:ext cx="973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922789" y="3710903"/>
            <a:ext cx="973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922789" y="4114973"/>
            <a:ext cx="9739618"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964803" y="4580985"/>
            <a:ext cx="1082348" cy="307777"/>
          </a:xfrm>
          <a:prstGeom prst="rect">
            <a:avLst/>
          </a:prstGeom>
          <a:noFill/>
        </p:spPr>
        <p:txBody>
          <a:bodyPr wrap="none" rtlCol="0">
            <a:spAutoFit/>
          </a:bodyPr>
          <a:lstStyle/>
          <a:p>
            <a:r>
              <a:rPr lang="ja-JP" altLang="en-US" sz="1400" dirty="0" smtClean="0">
                <a:latin typeface="Yu Gothic" panose="020B0400000000000000" pitchFamily="50" charset="-128"/>
                <a:ea typeface="Yu Gothic" panose="020B0400000000000000" pitchFamily="50" charset="-128"/>
              </a:rPr>
              <a:t>年間</a:t>
            </a:r>
            <a:r>
              <a:rPr lang="ja-JP" altLang="en-US" sz="1400" dirty="0">
                <a:latin typeface="Yu Gothic" panose="020B0400000000000000" pitchFamily="50" charset="-128"/>
                <a:ea typeface="Yu Gothic" panose="020B0400000000000000" pitchFamily="50" charset="-128"/>
              </a:rPr>
              <a:t>休</a:t>
            </a:r>
            <a:r>
              <a:rPr lang="ja-JP" altLang="en-US" sz="1400" dirty="0" smtClean="0">
                <a:latin typeface="Yu Gothic" panose="020B0400000000000000" pitchFamily="50" charset="-128"/>
                <a:ea typeface="Yu Gothic" panose="020B0400000000000000" pitchFamily="50" charset="-128"/>
              </a:rPr>
              <a:t>日</a:t>
            </a:r>
            <a:r>
              <a:rPr lang="ja-JP" altLang="en-US" sz="1400" dirty="0">
                <a:latin typeface="Yu Gothic" panose="020B0400000000000000" pitchFamily="50" charset="-128"/>
                <a:ea typeface="Yu Gothic" panose="020B0400000000000000" pitchFamily="50" charset="-128"/>
              </a:rPr>
              <a:t>数</a:t>
            </a:r>
            <a:endParaRPr kumimoji="1" lang="ja-JP" altLang="en-US" sz="1400" dirty="0">
              <a:latin typeface="Yu Gothic" panose="020B0400000000000000" pitchFamily="50" charset="-128"/>
              <a:ea typeface="Yu Gothic" panose="020B0400000000000000" pitchFamily="50" charset="-128"/>
            </a:endParaRPr>
          </a:p>
        </p:txBody>
      </p:sp>
      <p:sp>
        <p:nvSpPr>
          <p:cNvPr id="31" name="テキスト ボックス 30"/>
          <p:cNvSpPr txBox="1"/>
          <p:nvPr/>
        </p:nvSpPr>
        <p:spPr>
          <a:xfrm>
            <a:off x="2680211" y="4580985"/>
            <a:ext cx="662361" cy="307777"/>
          </a:xfrm>
          <a:prstGeom prst="rect">
            <a:avLst/>
          </a:prstGeom>
          <a:noFill/>
        </p:spPr>
        <p:txBody>
          <a:bodyPr wrap="none" rtlCol="0">
            <a:spAutoFit/>
          </a:bodyPr>
          <a:lstStyle/>
          <a:p>
            <a:r>
              <a:rPr lang="en-US" altLang="ja-JP" sz="1400" dirty="0" smtClean="0">
                <a:latin typeface="Yu Gothic" panose="020B0400000000000000" pitchFamily="50" charset="-128"/>
                <a:ea typeface="Yu Gothic" panose="020B0400000000000000" pitchFamily="50" charset="-128"/>
              </a:rPr>
              <a:t>120</a:t>
            </a:r>
            <a:r>
              <a:rPr lang="ja-JP" altLang="en-US" sz="1400" dirty="0" smtClean="0">
                <a:latin typeface="Yu Gothic" panose="020B0400000000000000" pitchFamily="50" charset="-128"/>
                <a:ea typeface="Yu Gothic" panose="020B0400000000000000" pitchFamily="50" charset="-128"/>
              </a:rPr>
              <a:t>日</a:t>
            </a:r>
            <a:endParaRPr kumimoji="1" lang="ja-JP" altLang="en-US" sz="1400" dirty="0">
              <a:latin typeface="Yu Gothic" panose="020B0400000000000000" pitchFamily="50" charset="-128"/>
              <a:ea typeface="Yu Gothic" panose="020B0400000000000000" pitchFamily="50" charset="-128"/>
            </a:endParaRPr>
          </a:p>
        </p:txBody>
      </p:sp>
      <p:cxnSp>
        <p:nvCxnSpPr>
          <p:cNvPr id="32" name="直線コネクタ 31"/>
          <p:cNvCxnSpPr/>
          <p:nvPr/>
        </p:nvCxnSpPr>
        <p:spPr>
          <a:xfrm>
            <a:off x="932576" y="4519043"/>
            <a:ext cx="973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50752" y="4931502"/>
            <a:ext cx="97396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634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67" y="-493961"/>
            <a:ext cx="8462705" cy="3181059"/>
          </a:xfrm>
          <a:prstGeom prst="rect">
            <a:avLst/>
          </a:prstGeom>
        </p:spPr>
      </p:pic>
      <p:sp>
        <p:nvSpPr>
          <p:cNvPr id="2" name="タイトル 1"/>
          <p:cNvSpPr>
            <a:spLocks noGrp="1"/>
          </p:cNvSpPr>
          <p:nvPr>
            <p:ph type="title"/>
          </p:nvPr>
        </p:nvSpPr>
        <p:spPr/>
        <p:txBody>
          <a:bodyPr/>
          <a:lstStyle/>
          <a:p>
            <a:r>
              <a:rPr lang="ja-JP" altLang="en-US" b="1" dirty="0" smtClean="0">
                <a:solidFill>
                  <a:schemeClr val="tx1">
                    <a:lumMod val="75000"/>
                    <a:lumOff val="25000"/>
                  </a:schemeClr>
                </a:solidFill>
                <a:latin typeface="Yu Gothic" panose="020B0400000000000000" pitchFamily="50" charset="-128"/>
                <a:ea typeface="Yu Gothic" panose="020B0400000000000000" pitchFamily="50" charset="-128"/>
              </a:rPr>
              <a:t>選考の流れ</a:t>
            </a:r>
            <a:endParaRPr kumimoji="1" lang="ja-JP" altLang="en-US" b="1"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8" name="スライド番号プレースホルダー 7"/>
          <p:cNvSpPr>
            <a:spLocks noGrp="1"/>
          </p:cNvSpPr>
          <p:nvPr>
            <p:ph type="sldNum" sz="quarter" idx="12"/>
          </p:nvPr>
        </p:nvSpPr>
        <p:spPr/>
        <p:txBody>
          <a:bodyPr/>
          <a:lstStyle/>
          <a:p>
            <a:fld id="{20E925B5-39D7-4330-AB28-C6AF04FB7EBD}" type="slidenum">
              <a:rPr kumimoji="1" lang="ja-JP" altLang="en-US" smtClean="0"/>
              <a:t>14</a:t>
            </a:fld>
            <a:endParaRPr kumimoji="1" lang="ja-JP" altLang="en-US"/>
          </a:p>
        </p:txBody>
      </p:sp>
      <p:sp>
        <p:nvSpPr>
          <p:cNvPr id="11" name="角丸四角形 10"/>
          <p:cNvSpPr/>
          <p:nvPr/>
        </p:nvSpPr>
        <p:spPr>
          <a:xfrm>
            <a:off x="2290194" y="1839502"/>
            <a:ext cx="6090408" cy="69350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349389" y="2001590"/>
            <a:ext cx="2031325" cy="369332"/>
          </a:xfrm>
          <a:prstGeom prst="rect">
            <a:avLst/>
          </a:prstGeom>
          <a:noFill/>
        </p:spPr>
        <p:txBody>
          <a:bodyPr wrap="none" rtlCol="0">
            <a:spAutoFit/>
          </a:bodyPr>
          <a:lstStyle/>
          <a:p>
            <a:r>
              <a:rPr lang="ja-JP" altLang="en-US" dirty="0" smtClean="0">
                <a:solidFill>
                  <a:schemeClr val="tx1">
                    <a:lumMod val="75000"/>
                    <a:lumOff val="25000"/>
                  </a:schemeClr>
                </a:solidFill>
                <a:latin typeface="Yu Gothic" panose="020B0400000000000000" pitchFamily="50" charset="-128"/>
                <a:ea typeface="Yu Gothic" panose="020B0400000000000000" pitchFamily="50" charset="-128"/>
              </a:rPr>
              <a:t>この説明会に参加</a:t>
            </a:r>
            <a:endParaRPr kumimoji="1" lang="ja-JP" altLang="en-US"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16" name="下矢印 15"/>
          <p:cNvSpPr/>
          <p:nvPr/>
        </p:nvSpPr>
        <p:spPr>
          <a:xfrm>
            <a:off x="5188590" y="2729043"/>
            <a:ext cx="293615" cy="276836"/>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291592" y="3149584"/>
            <a:ext cx="6090408" cy="69350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781398" y="3311672"/>
            <a:ext cx="1107996" cy="369332"/>
          </a:xfrm>
          <a:prstGeom prst="rect">
            <a:avLst/>
          </a:prstGeom>
          <a:noFill/>
        </p:spPr>
        <p:txBody>
          <a:bodyPr wrap="none" rtlCol="0">
            <a:spAutoFit/>
          </a:bodyPr>
          <a:lstStyle/>
          <a:p>
            <a:r>
              <a:rPr lang="ja-JP" altLang="en-US" dirty="0" smtClean="0">
                <a:solidFill>
                  <a:schemeClr val="tx1">
                    <a:lumMod val="75000"/>
                    <a:lumOff val="25000"/>
                  </a:schemeClr>
                </a:solidFill>
                <a:latin typeface="Yu Gothic" panose="020B0400000000000000" pitchFamily="50" charset="-128"/>
                <a:ea typeface="Yu Gothic" panose="020B0400000000000000" pitchFamily="50" charset="-128"/>
              </a:rPr>
              <a:t>一次</a:t>
            </a:r>
            <a:r>
              <a:rPr lang="ja-JP" altLang="en-US" dirty="0">
                <a:solidFill>
                  <a:schemeClr val="tx1">
                    <a:lumMod val="75000"/>
                    <a:lumOff val="25000"/>
                  </a:schemeClr>
                </a:solidFill>
                <a:latin typeface="Yu Gothic" panose="020B0400000000000000" pitchFamily="50" charset="-128"/>
                <a:ea typeface="Yu Gothic" panose="020B0400000000000000" pitchFamily="50" charset="-128"/>
              </a:rPr>
              <a:t>面接</a:t>
            </a:r>
            <a:endParaRPr kumimoji="1" lang="ja-JP" altLang="en-US"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25" name="下矢印 24"/>
          <p:cNvSpPr/>
          <p:nvPr/>
        </p:nvSpPr>
        <p:spPr>
          <a:xfrm>
            <a:off x="5188590" y="4028743"/>
            <a:ext cx="293615" cy="276836"/>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2290194" y="4459666"/>
            <a:ext cx="6090408" cy="69350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80000" y="4621754"/>
            <a:ext cx="1107996" cy="369332"/>
          </a:xfrm>
          <a:prstGeom prst="rect">
            <a:avLst/>
          </a:prstGeom>
          <a:noFill/>
        </p:spPr>
        <p:txBody>
          <a:bodyPr wrap="none" rtlCol="0">
            <a:spAutoFit/>
          </a:bodyPr>
          <a:lstStyle/>
          <a:p>
            <a:r>
              <a:rPr lang="ja-JP" altLang="en-US" dirty="0">
                <a:solidFill>
                  <a:schemeClr val="tx1">
                    <a:lumMod val="75000"/>
                    <a:lumOff val="25000"/>
                  </a:schemeClr>
                </a:solidFill>
                <a:latin typeface="Yu Gothic" panose="020B0400000000000000" pitchFamily="50" charset="-128"/>
                <a:ea typeface="Yu Gothic" panose="020B0400000000000000" pitchFamily="50" charset="-128"/>
              </a:rPr>
              <a:t>二</a:t>
            </a:r>
            <a:r>
              <a:rPr lang="ja-JP" altLang="en-US" dirty="0" smtClean="0">
                <a:solidFill>
                  <a:schemeClr val="tx1">
                    <a:lumMod val="75000"/>
                    <a:lumOff val="25000"/>
                  </a:schemeClr>
                </a:solidFill>
                <a:latin typeface="Yu Gothic" panose="020B0400000000000000" pitchFamily="50" charset="-128"/>
                <a:ea typeface="Yu Gothic" panose="020B0400000000000000" pitchFamily="50" charset="-128"/>
              </a:rPr>
              <a:t>次</a:t>
            </a:r>
            <a:r>
              <a:rPr lang="ja-JP" altLang="en-US" dirty="0">
                <a:solidFill>
                  <a:schemeClr val="tx1">
                    <a:lumMod val="75000"/>
                    <a:lumOff val="25000"/>
                  </a:schemeClr>
                </a:solidFill>
                <a:latin typeface="Yu Gothic" panose="020B0400000000000000" pitchFamily="50" charset="-128"/>
                <a:ea typeface="Yu Gothic" panose="020B0400000000000000" pitchFamily="50" charset="-128"/>
              </a:rPr>
              <a:t>面接</a:t>
            </a:r>
            <a:endParaRPr kumimoji="1" lang="ja-JP" altLang="en-US"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28" name="角丸四角形 27"/>
          <p:cNvSpPr/>
          <p:nvPr/>
        </p:nvSpPr>
        <p:spPr>
          <a:xfrm>
            <a:off x="2290194" y="5825641"/>
            <a:ext cx="6090408" cy="69350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780000" y="5987729"/>
            <a:ext cx="1107996" cy="369332"/>
          </a:xfrm>
          <a:prstGeom prst="rect">
            <a:avLst/>
          </a:prstGeom>
          <a:noFill/>
        </p:spPr>
        <p:txBody>
          <a:bodyPr wrap="none" rtlCol="0">
            <a:spAutoFit/>
          </a:bodyPr>
          <a:lstStyle/>
          <a:p>
            <a:r>
              <a:rPr lang="ja-JP" altLang="en-US" dirty="0">
                <a:solidFill>
                  <a:schemeClr val="tx1">
                    <a:lumMod val="75000"/>
                    <a:lumOff val="25000"/>
                  </a:schemeClr>
                </a:solidFill>
                <a:latin typeface="Yu Gothic" panose="020B0400000000000000" pitchFamily="50" charset="-128"/>
                <a:ea typeface="Yu Gothic" panose="020B0400000000000000" pitchFamily="50" charset="-128"/>
              </a:rPr>
              <a:t>二</a:t>
            </a:r>
            <a:r>
              <a:rPr lang="ja-JP" altLang="en-US" dirty="0" smtClean="0">
                <a:solidFill>
                  <a:schemeClr val="tx1">
                    <a:lumMod val="75000"/>
                    <a:lumOff val="25000"/>
                  </a:schemeClr>
                </a:solidFill>
                <a:latin typeface="Yu Gothic" panose="020B0400000000000000" pitchFamily="50" charset="-128"/>
                <a:ea typeface="Yu Gothic" panose="020B0400000000000000" pitchFamily="50" charset="-128"/>
              </a:rPr>
              <a:t>次</a:t>
            </a:r>
            <a:r>
              <a:rPr lang="ja-JP" altLang="en-US" dirty="0">
                <a:solidFill>
                  <a:schemeClr val="tx1">
                    <a:lumMod val="75000"/>
                    <a:lumOff val="25000"/>
                  </a:schemeClr>
                </a:solidFill>
                <a:latin typeface="Yu Gothic" panose="020B0400000000000000" pitchFamily="50" charset="-128"/>
                <a:ea typeface="Yu Gothic" panose="020B0400000000000000" pitchFamily="50" charset="-128"/>
              </a:rPr>
              <a:t>面接</a:t>
            </a:r>
            <a:endParaRPr kumimoji="1" lang="ja-JP" altLang="en-US"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30" name="下矢印 29"/>
          <p:cNvSpPr/>
          <p:nvPr/>
        </p:nvSpPr>
        <p:spPr>
          <a:xfrm>
            <a:off x="5181599" y="5350990"/>
            <a:ext cx="293615" cy="276836"/>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852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58" y="-521225"/>
            <a:ext cx="8693649" cy="3212870"/>
          </a:xfrm>
          <a:prstGeom prst="rect">
            <a:avLst/>
          </a:prstGeom>
        </p:spPr>
      </p:pic>
      <p:sp>
        <p:nvSpPr>
          <p:cNvPr id="18" name="円/楕円 17"/>
          <p:cNvSpPr/>
          <p:nvPr/>
        </p:nvSpPr>
        <p:spPr>
          <a:xfrm>
            <a:off x="906011" y="3819802"/>
            <a:ext cx="1876223" cy="1876223"/>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4" name="テキスト ボックス 3"/>
          <p:cNvSpPr txBox="1"/>
          <p:nvPr/>
        </p:nvSpPr>
        <p:spPr>
          <a:xfrm>
            <a:off x="3734442" y="2039943"/>
            <a:ext cx="1361270"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法人概要（</a:t>
            </a:r>
            <a:r>
              <a:rPr lang="en-US" altLang="ja-JP" sz="1400" dirty="0">
                <a:latin typeface="Yu Gothic" panose="020B0400000000000000" pitchFamily="50" charset="-128"/>
                <a:ea typeface="Yu Gothic" panose="020B0400000000000000" pitchFamily="50" charset="-128"/>
              </a:rPr>
              <a:t>3</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5" name="テキスト ボックス 4"/>
          <p:cNvSpPr txBox="1"/>
          <p:nvPr/>
        </p:nvSpPr>
        <p:spPr>
          <a:xfrm>
            <a:off x="3554906" y="2398077"/>
            <a:ext cx="1540806"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ミッション</a:t>
            </a:r>
            <a:r>
              <a:rPr lang="ja-JP" altLang="en-US" sz="1400" dirty="0" smtClean="0">
                <a:latin typeface="Yu Gothic" panose="020B0400000000000000" pitchFamily="50" charset="-128"/>
                <a:ea typeface="Yu Gothic" panose="020B0400000000000000" pitchFamily="50" charset="-128"/>
              </a:rPr>
              <a:t>（</a:t>
            </a:r>
            <a:r>
              <a:rPr lang="en-US" altLang="ja-JP" sz="1400" dirty="0" smtClean="0">
                <a:latin typeface="Yu Gothic" panose="020B0400000000000000" pitchFamily="50" charset="-128"/>
                <a:ea typeface="Yu Gothic" panose="020B0400000000000000" pitchFamily="50" charset="-128"/>
              </a:rPr>
              <a:t>4</a:t>
            </a:r>
            <a:r>
              <a:rPr lang="ja-JP" altLang="en-US" sz="1400" dirty="0" smtClean="0">
                <a:latin typeface="Yu Gothic" panose="020B0400000000000000" pitchFamily="50" charset="-128"/>
                <a:ea typeface="Yu Gothic" panose="020B0400000000000000" pitchFamily="50" charset="-128"/>
              </a:rPr>
              <a:t>）</a:t>
            </a:r>
            <a:endParaRPr kumimoji="1" lang="en-US" altLang="ja-JP" sz="1400" dirty="0" smtClean="0">
              <a:latin typeface="Yu Gothic" panose="020B0400000000000000" pitchFamily="50" charset="-128"/>
              <a:ea typeface="Yu Gothic" panose="020B0400000000000000" pitchFamily="50" charset="-128"/>
            </a:endParaRPr>
          </a:p>
        </p:txBody>
      </p:sp>
      <p:sp>
        <p:nvSpPr>
          <p:cNvPr id="6" name="テキスト ボックス 5"/>
          <p:cNvSpPr txBox="1"/>
          <p:nvPr/>
        </p:nvSpPr>
        <p:spPr>
          <a:xfrm>
            <a:off x="3734442" y="2759412"/>
            <a:ext cx="1361270"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長期目標（</a:t>
            </a:r>
            <a:r>
              <a:rPr lang="en-US" altLang="ja-JP" sz="1400" dirty="0">
                <a:latin typeface="Yu Gothic" panose="020B0400000000000000" pitchFamily="50" charset="-128"/>
                <a:ea typeface="Yu Gothic" panose="020B0400000000000000" pitchFamily="50" charset="-128"/>
              </a:rPr>
              <a:t>5</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7" name="スライド番号プレースホルダー 6"/>
          <p:cNvSpPr>
            <a:spLocks noGrp="1"/>
          </p:cNvSpPr>
          <p:nvPr>
            <p:ph type="sldNum" sz="quarter" idx="12"/>
          </p:nvPr>
        </p:nvSpPr>
        <p:spPr/>
        <p:txBody>
          <a:bodyPr/>
          <a:lstStyle/>
          <a:p>
            <a:fld id="{20E925B5-39D7-4330-AB28-C6AF04FB7EBD}" type="slidenum">
              <a:rPr kumimoji="1" lang="ja-JP" altLang="en-US" smtClean="0"/>
              <a:t>2</a:t>
            </a:fld>
            <a:endParaRPr kumimoji="1" lang="ja-JP" altLang="en-US"/>
          </a:p>
        </p:txBody>
      </p:sp>
      <p:sp>
        <p:nvSpPr>
          <p:cNvPr id="8" name="テキスト ボックス 7"/>
          <p:cNvSpPr txBox="1"/>
          <p:nvPr/>
        </p:nvSpPr>
        <p:spPr>
          <a:xfrm>
            <a:off x="3195833" y="3152398"/>
            <a:ext cx="1899879"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事業売上の推移（</a:t>
            </a:r>
            <a:r>
              <a:rPr lang="en-US" altLang="ja-JP" sz="1400" dirty="0">
                <a:latin typeface="Yu Gothic" panose="020B0400000000000000" pitchFamily="50" charset="-128"/>
                <a:ea typeface="Yu Gothic" panose="020B0400000000000000" pitchFamily="50" charset="-128"/>
              </a:rPr>
              <a:t>6</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9" name="テキスト ボックス 8"/>
          <p:cNvSpPr txBox="1"/>
          <p:nvPr/>
        </p:nvSpPr>
        <p:spPr>
          <a:xfrm>
            <a:off x="906011" y="1552188"/>
            <a:ext cx="2743059" cy="253916"/>
          </a:xfrm>
          <a:prstGeom prst="rect">
            <a:avLst/>
          </a:prstGeom>
          <a:noFill/>
        </p:spPr>
        <p:txBody>
          <a:bodyPr wrap="none" rtlCol="0">
            <a:spAutoFit/>
          </a:bodyPr>
          <a:lstStyle/>
          <a:p>
            <a:r>
              <a:rPr kumimoji="1" lang="en-US" altLang="ja-JP" sz="1050" dirty="0" smtClean="0">
                <a:latin typeface="Yu Gothic" panose="020B0400000000000000" pitchFamily="50" charset="-128"/>
                <a:ea typeface="Yu Gothic" panose="020B0400000000000000" pitchFamily="50" charset="-128"/>
              </a:rPr>
              <a:t>※</a:t>
            </a:r>
            <a:r>
              <a:rPr kumimoji="1" lang="ja-JP" altLang="en-US" sz="1050" dirty="0" smtClean="0">
                <a:latin typeface="Yu Gothic" panose="020B0400000000000000" pitchFamily="50" charset="-128"/>
                <a:ea typeface="Yu Gothic" panose="020B0400000000000000" pitchFamily="50" charset="-128"/>
              </a:rPr>
              <a:t>（）内の数字は右下のスライド番号です</a:t>
            </a:r>
            <a:endParaRPr kumimoji="1" lang="ja-JP" altLang="en-US" sz="1050" dirty="0">
              <a:latin typeface="Yu Gothic" panose="020B0400000000000000" pitchFamily="50" charset="-128"/>
              <a:ea typeface="Yu Gothic" panose="020B0400000000000000" pitchFamily="50" charset="-128"/>
            </a:endParaRPr>
          </a:p>
        </p:txBody>
      </p:sp>
      <p:sp>
        <p:nvSpPr>
          <p:cNvPr id="10" name="テキスト ボックス 9"/>
          <p:cNvSpPr txBox="1"/>
          <p:nvPr/>
        </p:nvSpPr>
        <p:spPr>
          <a:xfrm>
            <a:off x="3734442" y="3512025"/>
            <a:ext cx="1361270"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業務内容（</a:t>
            </a:r>
            <a:r>
              <a:rPr kumimoji="1" lang="en-US" altLang="ja-JP" sz="1400" dirty="0" smtClean="0">
                <a:latin typeface="Yu Gothic" panose="020B0400000000000000" pitchFamily="50" charset="-128"/>
                <a:ea typeface="Yu Gothic" panose="020B0400000000000000" pitchFamily="50" charset="-128"/>
              </a:rPr>
              <a:t>7</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11" name="テキスト ボックス 10"/>
          <p:cNvSpPr txBox="1"/>
          <p:nvPr/>
        </p:nvSpPr>
        <p:spPr>
          <a:xfrm>
            <a:off x="3632436" y="3903496"/>
            <a:ext cx="1892182" cy="307777"/>
          </a:xfrm>
          <a:prstGeom prst="rect">
            <a:avLst/>
          </a:prstGeom>
          <a:noFill/>
        </p:spPr>
        <p:txBody>
          <a:bodyPr wrap="square" rtlCol="0">
            <a:spAutoFit/>
          </a:bodyPr>
          <a:lstStyle/>
          <a:p>
            <a:r>
              <a:rPr kumimoji="1" lang="en-US" altLang="ja-JP" sz="1400" dirty="0" smtClean="0">
                <a:latin typeface="Yu Gothic" panose="020B0400000000000000" pitchFamily="50" charset="-128"/>
                <a:ea typeface="Yu Gothic" panose="020B0400000000000000" pitchFamily="50" charset="-128"/>
              </a:rPr>
              <a:t>1</a:t>
            </a:r>
            <a:r>
              <a:rPr kumimoji="1" lang="ja-JP" altLang="en-US" sz="1400" dirty="0" smtClean="0">
                <a:latin typeface="Yu Gothic" panose="020B0400000000000000" pitchFamily="50" charset="-128"/>
                <a:ea typeface="Yu Gothic" panose="020B0400000000000000" pitchFamily="50" charset="-128"/>
              </a:rPr>
              <a:t>日の流れ（</a:t>
            </a:r>
            <a:r>
              <a:rPr lang="en-US" altLang="ja-JP" sz="1400" dirty="0">
                <a:latin typeface="Yu Gothic" panose="020B0400000000000000" pitchFamily="50" charset="-128"/>
                <a:ea typeface="Yu Gothic" panose="020B0400000000000000" pitchFamily="50" charset="-128"/>
              </a:rPr>
              <a:t>8</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13" name="テキスト ボックス 12"/>
          <p:cNvSpPr txBox="1"/>
          <p:nvPr/>
        </p:nvSpPr>
        <p:spPr>
          <a:xfrm>
            <a:off x="3375369" y="4321667"/>
            <a:ext cx="1720343"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スタッフ紹介（</a:t>
            </a:r>
            <a:r>
              <a:rPr kumimoji="1" lang="en-US" altLang="ja-JP" sz="1400" dirty="0" smtClean="0">
                <a:latin typeface="Yu Gothic" panose="020B0400000000000000" pitchFamily="50" charset="-128"/>
                <a:ea typeface="Yu Gothic" panose="020B0400000000000000" pitchFamily="50" charset="-128"/>
              </a:rPr>
              <a:t>9</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14" name="テキスト ボックス 13"/>
          <p:cNvSpPr txBox="1"/>
          <p:nvPr/>
        </p:nvSpPr>
        <p:spPr>
          <a:xfrm>
            <a:off x="5906534" y="2045641"/>
            <a:ext cx="1819729"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スタッフ紹介（</a:t>
            </a:r>
            <a:r>
              <a:rPr kumimoji="1" lang="en-US" altLang="ja-JP" sz="1400" dirty="0" smtClean="0">
                <a:latin typeface="Yu Gothic" panose="020B0400000000000000" pitchFamily="50" charset="-128"/>
                <a:ea typeface="Yu Gothic" panose="020B0400000000000000" pitchFamily="50" charset="-128"/>
              </a:rPr>
              <a:t>10</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15" name="テキスト ボックス 14"/>
          <p:cNvSpPr txBox="1"/>
          <p:nvPr/>
        </p:nvSpPr>
        <p:spPr>
          <a:xfrm>
            <a:off x="5906533" y="2404676"/>
            <a:ext cx="1819729"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スタッフ紹介（</a:t>
            </a:r>
            <a:r>
              <a:rPr kumimoji="1" lang="en-US" altLang="ja-JP" sz="1400" dirty="0" smtClean="0">
                <a:latin typeface="Yu Gothic" panose="020B0400000000000000" pitchFamily="50" charset="-128"/>
                <a:ea typeface="Yu Gothic" panose="020B0400000000000000" pitchFamily="50" charset="-128"/>
              </a:rPr>
              <a:t>11</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16" name="テキスト ボックス 15"/>
          <p:cNvSpPr txBox="1"/>
          <p:nvPr/>
        </p:nvSpPr>
        <p:spPr>
          <a:xfrm>
            <a:off x="6265606" y="2798127"/>
            <a:ext cx="1460656" cy="307777"/>
          </a:xfrm>
          <a:prstGeom prst="rect">
            <a:avLst/>
          </a:prstGeom>
          <a:noFill/>
        </p:spPr>
        <p:txBody>
          <a:bodyPr wrap="none" rtlCol="0">
            <a:spAutoFit/>
          </a:bodyPr>
          <a:lstStyle/>
          <a:p>
            <a:r>
              <a:rPr lang="ja-JP" altLang="en-US" sz="1400" dirty="0" smtClean="0">
                <a:latin typeface="Yu Gothic" panose="020B0400000000000000" pitchFamily="50" charset="-128"/>
                <a:ea typeface="Yu Gothic" panose="020B0400000000000000" pitchFamily="50" charset="-128"/>
              </a:rPr>
              <a:t>福利</a:t>
            </a:r>
            <a:r>
              <a:rPr lang="ja-JP" altLang="en-US" sz="1400" dirty="0">
                <a:latin typeface="Yu Gothic" panose="020B0400000000000000" pitchFamily="50" charset="-128"/>
                <a:ea typeface="Yu Gothic" panose="020B0400000000000000" pitchFamily="50" charset="-128"/>
              </a:rPr>
              <a:t>厚生</a:t>
            </a:r>
            <a:r>
              <a:rPr kumimoji="1" lang="ja-JP" altLang="en-US" sz="1400" dirty="0" smtClean="0">
                <a:latin typeface="Yu Gothic" panose="020B0400000000000000" pitchFamily="50" charset="-128"/>
                <a:ea typeface="Yu Gothic" panose="020B0400000000000000" pitchFamily="50" charset="-128"/>
              </a:rPr>
              <a:t>（</a:t>
            </a:r>
            <a:r>
              <a:rPr kumimoji="1" lang="en-US" altLang="ja-JP" sz="1400" dirty="0" smtClean="0">
                <a:latin typeface="Yu Gothic" panose="020B0400000000000000" pitchFamily="50" charset="-128"/>
                <a:ea typeface="Yu Gothic" panose="020B0400000000000000" pitchFamily="50" charset="-128"/>
              </a:rPr>
              <a:t>12</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17" name="テキスト ボックス 16"/>
          <p:cNvSpPr txBox="1"/>
          <p:nvPr/>
        </p:nvSpPr>
        <p:spPr>
          <a:xfrm>
            <a:off x="6113180" y="3580904"/>
            <a:ext cx="1640193" cy="307777"/>
          </a:xfrm>
          <a:prstGeom prst="rect">
            <a:avLst/>
          </a:prstGeom>
          <a:noFill/>
        </p:spPr>
        <p:txBody>
          <a:bodyPr wrap="none" rtlCol="0">
            <a:spAutoFit/>
          </a:bodyPr>
          <a:lstStyle/>
          <a:p>
            <a:r>
              <a:rPr kumimoji="1" lang="ja-JP" altLang="en-US" sz="1400" dirty="0" smtClean="0">
                <a:latin typeface="Yu Gothic" panose="020B0400000000000000" pitchFamily="50" charset="-128"/>
                <a:ea typeface="Yu Gothic" panose="020B0400000000000000" pitchFamily="50" charset="-128"/>
              </a:rPr>
              <a:t>選考の流れ（</a:t>
            </a:r>
            <a:r>
              <a:rPr kumimoji="1" lang="en-US" altLang="ja-JP" sz="1400" dirty="0" smtClean="0">
                <a:latin typeface="Yu Gothic" panose="020B0400000000000000" pitchFamily="50" charset="-128"/>
                <a:ea typeface="Yu Gothic" panose="020B0400000000000000" pitchFamily="50" charset="-128"/>
              </a:rPr>
              <a:t>14</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
        <p:nvSpPr>
          <p:cNvPr id="19" name="円/楕円 18"/>
          <p:cNvSpPr/>
          <p:nvPr/>
        </p:nvSpPr>
        <p:spPr>
          <a:xfrm>
            <a:off x="2210683" y="4902322"/>
            <a:ext cx="1143102" cy="1143102"/>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0471410" y="3743798"/>
            <a:ext cx="875093" cy="875093"/>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9632897" y="1076034"/>
            <a:ext cx="1661020" cy="1661020"/>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519025" y="317749"/>
            <a:ext cx="1308683" cy="130868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7007116" y="3798049"/>
            <a:ext cx="2558301" cy="255830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276788" y="3187800"/>
            <a:ext cx="1606422" cy="307777"/>
          </a:xfrm>
          <a:prstGeom prst="rect">
            <a:avLst/>
          </a:prstGeom>
          <a:noFill/>
        </p:spPr>
        <p:txBody>
          <a:bodyPr wrap="square" rtlCol="0">
            <a:spAutoFit/>
          </a:bodyPr>
          <a:lstStyle/>
          <a:p>
            <a:r>
              <a:rPr kumimoji="1" lang="ja-JP" altLang="en-US" sz="1400" dirty="0" smtClean="0">
                <a:latin typeface="Yu Gothic" panose="020B0400000000000000" pitchFamily="50" charset="-128"/>
                <a:ea typeface="Yu Gothic" panose="020B0400000000000000" pitchFamily="50" charset="-128"/>
              </a:rPr>
              <a:t>募集要項（</a:t>
            </a:r>
            <a:r>
              <a:rPr kumimoji="1" lang="en-US" altLang="ja-JP" sz="1400" dirty="0" smtClean="0">
                <a:latin typeface="Yu Gothic" panose="020B0400000000000000" pitchFamily="50" charset="-128"/>
                <a:ea typeface="Yu Gothic" panose="020B0400000000000000" pitchFamily="50" charset="-128"/>
              </a:rPr>
              <a:t>13</a:t>
            </a:r>
            <a:r>
              <a:rPr kumimoji="1" lang="ja-JP" altLang="en-US" sz="1400" dirty="0" smtClean="0">
                <a:latin typeface="Yu Gothic" panose="020B0400000000000000" pitchFamily="50" charset="-128"/>
                <a:ea typeface="Yu Gothic" panose="020B0400000000000000" pitchFamily="50" charset="-128"/>
              </a:rPr>
              <a:t>）</a:t>
            </a:r>
            <a:endParaRPr kumimoji="1" lang="ja-JP" altLang="en-US" sz="1400" dirty="0">
              <a:latin typeface="Yu Gothic" panose="020B0400000000000000" pitchFamily="50" charset="-128"/>
              <a:ea typeface="Yu Gothic" panose="020B0400000000000000" pitchFamily="50" charset="-128"/>
            </a:endParaRPr>
          </a:p>
        </p:txBody>
      </p:sp>
    </p:spTree>
    <p:extLst>
      <p:ext uri="{BB962C8B-B14F-4D97-AF65-F5344CB8AC3E}">
        <p14:creationId xmlns:p14="http://schemas.microsoft.com/office/powerpoint/2010/main" val="4148374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6203874" y="134601"/>
            <a:ext cx="4911028" cy="4911028"/>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83" y="-649006"/>
            <a:ext cx="12631713" cy="3391193"/>
          </a:xfrm>
          <a:prstGeom prst="rect">
            <a:avLst/>
          </a:prstGeom>
        </p:spPr>
      </p:pic>
      <p:sp>
        <p:nvSpPr>
          <p:cNvPr id="23" name="円/楕円 22"/>
          <p:cNvSpPr/>
          <p:nvPr/>
        </p:nvSpPr>
        <p:spPr>
          <a:xfrm>
            <a:off x="602558" y="3489542"/>
            <a:ext cx="2827133" cy="282713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99302" y="405708"/>
            <a:ext cx="10515600" cy="1325563"/>
          </a:xfrm>
        </p:spPr>
        <p:txBody>
          <a:bodyPr/>
          <a:lstStyle/>
          <a:p>
            <a:r>
              <a:rPr lang="ja-JP" altLang="en-US" b="1" spc="300" dirty="0">
                <a:solidFill>
                  <a:schemeClr val="tx1">
                    <a:lumMod val="75000"/>
                    <a:lumOff val="25000"/>
                  </a:schemeClr>
                </a:solidFill>
                <a:latin typeface="游ゴシック" panose="020B0400000000000000" pitchFamily="50" charset="-128"/>
                <a:ea typeface="游ゴシック" panose="020B0400000000000000" pitchFamily="50" charset="-128"/>
              </a:rPr>
              <a:t>法人</a:t>
            </a:r>
            <a:r>
              <a:rPr kumimoji="1" lang="ja-JP" altLang="en-US" b="1" spc="300" dirty="0" smtClean="0">
                <a:solidFill>
                  <a:schemeClr val="tx1">
                    <a:lumMod val="75000"/>
                    <a:lumOff val="25000"/>
                  </a:schemeClr>
                </a:solidFill>
                <a:latin typeface="游ゴシック" panose="020B0400000000000000" pitchFamily="50" charset="-128"/>
                <a:ea typeface="游ゴシック" panose="020B0400000000000000" pitchFamily="50" charset="-128"/>
              </a:rPr>
              <a:t>概要</a:t>
            </a:r>
            <a:endParaRPr kumimoji="1" lang="ja-JP" altLang="en-US" spc="3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4357816" y="1859167"/>
            <a:ext cx="902811"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法人名：</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4365377" y="2413165"/>
            <a:ext cx="902811"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代表者：</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178278" y="4384147"/>
            <a:ext cx="1082348"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運営施設：</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675870" y="1859167"/>
            <a:ext cx="2518638" cy="307777"/>
          </a:xfrm>
          <a:prstGeom prst="rect">
            <a:avLst/>
          </a:prstGeom>
          <a:noFill/>
        </p:spPr>
        <p:txBody>
          <a:bodyPr wrap="none" rtlCol="0">
            <a:spAutoFit/>
          </a:bodyPr>
          <a:lstStyle/>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介護の応援ジャーナル福祉会</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5675870" y="2413165"/>
            <a:ext cx="1620957"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ジャーナル　太郎</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684485" y="4384147"/>
            <a:ext cx="1261884" cy="307777"/>
          </a:xfrm>
          <a:prstGeom prst="rect">
            <a:avLst/>
          </a:prstGeom>
          <a:noFill/>
        </p:spPr>
        <p:txBody>
          <a:bodyPr wrap="none" rtlCol="0">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風</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の里　松戸</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357815" y="2934820"/>
            <a:ext cx="902811" cy="307777"/>
          </a:xfrm>
          <a:prstGeom prst="rect">
            <a:avLst/>
          </a:prstGeom>
          <a:noFill/>
        </p:spPr>
        <p:txBody>
          <a:bodyPr wrap="none" rtlCol="0">
            <a:spAutoFit/>
          </a:bodyPr>
          <a:lstStyle/>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所在地：</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5675870" y="2918679"/>
            <a:ext cx="2276585" cy="307777"/>
          </a:xfrm>
          <a:prstGeom prst="rect">
            <a:avLst/>
          </a:prstGeom>
          <a:noFill/>
        </p:spPr>
        <p:txBody>
          <a:bodyPr wrap="none" rtlCol="0">
            <a:spAutoFit/>
          </a:bodyPr>
          <a:lstStyle/>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東京都中央区日本橋</a:t>
            </a:r>
            <a:r>
              <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77-77</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684485" y="4778060"/>
            <a:ext cx="1261884" cy="307777"/>
          </a:xfrm>
          <a:prstGeom prst="rect">
            <a:avLst/>
          </a:prstGeom>
          <a:noFill/>
        </p:spPr>
        <p:txBody>
          <a:bodyPr wrap="none" rtlCol="0">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風</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の里　綾瀬</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5684485" y="5171973"/>
            <a:ext cx="1441420"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風の里　日比谷</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4529228" y="3419089"/>
            <a:ext cx="738960" cy="314451"/>
          </a:xfrm>
          <a:prstGeom prst="rect">
            <a:avLst/>
          </a:prstGeom>
          <a:noFill/>
        </p:spPr>
        <p:txBody>
          <a:bodyPr wrap="squar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創立：</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675870" y="3413472"/>
            <a:ext cx="1319592"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1998</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月</a:t>
            </a:r>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日</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4185840" y="3907908"/>
            <a:ext cx="1082348"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従業員数：</a:t>
            </a:r>
            <a:endParaRPr kumimoji="1" lang="ja-JP" altLang="en-US" sz="1400"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17" name="テキスト ボックス 16"/>
          <p:cNvSpPr txBox="1"/>
          <p:nvPr/>
        </p:nvSpPr>
        <p:spPr>
          <a:xfrm>
            <a:off x="5684259" y="3913465"/>
            <a:ext cx="662361"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rPr>
              <a:t>150</a:t>
            </a:r>
            <a:r>
              <a:rPr kumimoji="1"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人</a:t>
            </a:r>
            <a:endParaRPr kumimoji="1" lang="ja-JP" altLang="en-US" sz="1400"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19" name="スライド番号プレースホルダー 18"/>
          <p:cNvSpPr>
            <a:spLocks noGrp="1"/>
          </p:cNvSpPr>
          <p:nvPr>
            <p:ph type="sldNum" sz="quarter" idx="12"/>
          </p:nvPr>
        </p:nvSpPr>
        <p:spPr/>
        <p:txBody>
          <a:bodyPr/>
          <a:lstStyle/>
          <a:p>
            <a:fld id="{20E925B5-39D7-4330-AB28-C6AF04FB7EBD}" type="slidenum">
              <a:rPr kumimoji="1" lang="ja-JP" altLang="en-US" smtClean="0"/>
              <a:t>3</a:t>
            </a:fld>
            <a:endParaRPr kumimoji="1" lang="ja-JP" altLang="en-US"/>
          </a:p>
        </p:txBody>
      </p:sp>
    </p:spTree>
    <p:extLst>
      <p:ext uri="{BB962C8B-B14F-4D97-AF65-F5344CB8AC3E}">
        <p14:creationId xmlns:p14="http://schemas.microsoft.com/office/powerpoint/2010/main" val="371604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2647397" y="228047"/>
            <a:ext cx="6516701" cy="651670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99" y="-578529"/>
            <a:ext cx="5608806" cy="3212870"/>
          </a:xfrm>
          <a:prstGeom prst="rect">
            <a:avLst/>
          </a:prstGeom>
        </p:spPr>
      </p:pic>
      <p:sp>
        <p:nvSpPr>
          <p:cNvPr id="2" name="タイトル 1"/>
          <p:cNvSpPr>
            <a:spLocks noGrp="1"/>
          </p:cNvSpPr>
          <p:nvPr>
            <p:ph type="title"/>
          </p:nvPr>
        </p:nvSpPr>
        <p:spPr/>
        <p:txBody>
          <a:bodyPr/>
          <a:lstStyle/>
          <a:p>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ミッション</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924206" y="2497264"/>
            <a:ext cx="10343588" cy="2113096"/>
          </a:xfrm>
          <a:prstGeom prst="rect">
            <a:avLst/>
          </a:prstGeom>
          <a:noFill/>
        </p:spPr>
        <p:txBody>
          <a:bodyPr wrap="square" rtlCol="0">
            <a:spAutoFit/>
          </a:bodyPr>
          <a:lstStyle/>
          <a:p>
            <a:pPr algn="ctr"/>
            <a:r>
              <a:rPr kumimoji="1" lang="ja-JP" altLang="en-US" sz="6600" b="1" dirty="0" smtClean="0">
                <a:solidFill>
                  <a:schemeClr val="tx1">
                    <a:lumMod val="75000"/>
                    <a:lumOff val="25000"/>
                  </a:schemeClr>
                </a:solidFill>
                <a:latin typeface="Yu Gothic" panose="020B0400000000000000" pitchFamily="50" charset="-128"/>
                <a:ea typeface="Yu Gothic" panose="020B0400000000000000" pitchFamily="50" charset="-128"/>
              </a:rPr>
              <a:t>ここに法人の経営</a:t>
            </a:r>
            <a:r>
              <a:rPr kumimoji="1" lang="ja-JP" altLang="en-US" sz="6600" b="1" dirty="0" smtClean="0">
                <a:solidFill>
                  <a:schemeClr val="tx1">
                    <a:lumMod val="75000"/>
                    <a:lumOff val="25000"/>
                  </a:schemeClr>
                </a:solidFill>
                <a:latin typeface="Yu Gothic" panose="020B0400000000000000" pitchFamily="50" charset="-128"/>
                <a:ea typeface="Yu Gothic" panose="020B0400000000000000" pitchFamily="50" charset="-128"/>
              </a:rPr>
              <a:t>理念</a:t>
            </a:r>
            <a:r>
              <a:rPr lang="ja-JP" altLang="en-US" sz="6600" b="1" dirty="0" smtClean="0">
                <a:solidFill>
                  <a:schemeClr val="tx1">
                    <a:lumMod val="75000"/>
                    <a:lumOff val="25000"/>
                  </a:schemeClr>
                </a:solidFill>
                <a:latin typeface="Yu Gothic" panose="020B0400000000000000" pitchFamily="50" charset="-128"/>
                <a:ea typeface="Yu Gothic" panose="020B0400000000000000" pitchFamily="50" charset="-128"/>
              </a:rPr>
              <a:t>や</a:t>
            </a:r>
            <a:r>
              <a:rPr lang="ja-JP" altLang="en-US" sz="6600" b="1" dirty="0" smtClean="0">
                <a:solidFill>
                  <a:schemeClr val="tx1">
                    <a:lumMod val="75000"/>
                    <a:lumOff val="25000"/>
                  </a:schemeClr>
                </a:solidFill>
                <a:latin typeface="Yu Gothic" panose="020B0400000000000000" pitchFamily="50" charset="-128"/>
                <a:ea typeface="Yu Gothic" panose="020B0400000000000000" pitchFamily="50" charset="-128"/>
              </a:rPr>
              <a:t>ミッションが入ります！</a:t>
            </a:r>
            <a:endParaRPr kumimoji="1" lang="ja-JP" altLang="en-US" sz="6600" b="1" dirty="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7" name="スライド番号プレースホルダー 6"/>
          <p:cNvSpPr>
            <a:spLocks noGrp="1"/>
          </p:cNvSpPr>
          <p:nvPr>
            <p:ph type="sldNum" sz="quarter" idx="12"/>
          </p:nvPr>
        </p:nvSpPr>
        <p:spPr/>
        <p:txBody>
          <a:bodyPr/>
          <a:lstStyle/>
          <a:p>
            <a:fld id="{20E925B5-39D7-4330-AB28-C6AF04FB7EBD}" type="slidenum">
              <a:rPr kumimoji="1" lang="ja-JP" altLang="en-US" smtClean="0"/>
              <a:t>4</a:t>
            </a:fld>
            <a:endParaRPr kumimoji="1" lang="ja-JP" altLang="en-US"/>
          </a:p>
        </p:txBody>
      </p:sp>
    </p:spTree>
    <p:extLst>
      <p:ext uri="{BB962C8B-B14F-4D97-AF65-F5344CB8AC3E}">
        <p14:creationId xmlns:p14="http://schemas.microsoft.com/office/powerpoint/2010/main" val="424735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2154"/>
            <a:ext cx="6090432" cy="2572735"/>
          </a:xfrm>
          <a:prstGeom prst="rect">
            <a:avLst/>
          </a:prstGeom>
        </p:spPr>
      </p:pic>
      <p:sp>
        <p:nvSpPr>
          <p:cNvPr id="20" name="円/楕円 19"/>
          <p:cNvSpPr/>
          <p:nvPr/>
        </p:nvSpPr>
        <p:spPr>
          <a:xfrm>
            <a:off x="8408650" y="4540072"/>
            <a:ext cx="2144832" cy="2144832"/>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826937" y="2857154"/>
            <a:ext cx="2409825" cy="2409825"/>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9384562" y="1028487"/>
            <a:ext cx="2375899" cy="2375899"/>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b="1" spc="3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a:t>
            </a:r>
            <a:endParaRPr kumimoji="1" lang="ja-JP" altLang="en-US" b="1" spc="3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4371975" y="1379882"/>
            <a:ext cx="3057247" cy="584775"/>
          </a:xfrm>
          <a:prstGeom prst="rect">
            <a:avLst/>
          </a:prstGeom>
          <a:noFill/>
        </p:spPr>
        <p:txBody>
          <a:bodyPr wrap="none" rtlCol="0">
            <a:spAutoFit/>
          </a:bodyPr>
          <a:lstStyle/>
          <a:p>
            <a:r>
              <a:rPr lang="ja-JP" altLang="en-US" sz="3200" b="1"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長期目標その１</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352924" y="3024552"/>
            <a:ext cx="3057247" cy="584775"/>
          </a:xfrm>
          <a:prstGeom prst="rect">
            <a:avLst/>
          </a:prstGeom>
          <a:noFill/>
        </p:spPr>
        <p:txBody>
          <a:bodyPr wrap="none" rtlCol="0">
            <a:spAutoFit/>
          </a:bodyPr>
          <a:lstStyle/>
          <a:p>
            <a:r>
              <a:rPr kumimoji="1" lang="ja-JP" altLang="en-US" sz="3200" b="1"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長期目標その２</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4352923" y="4668894"/>
            <a:ext cx="3057248" cy="584776"/>
          </a:xfrm>
          <a:prstGeom prst="rect">
            <a:avLst/>
          </a:prstGeom>
          <a:noFill/>
        </p:spPr>
        <p:txBody>
          <a:bodyPr wrap="square" rtlCol="0">
            <a:spAutoFit/>
          </a:bodyPr>
          <a:lstStyle/>
          <a:p>
            <a:r>
              <a:rPr kumimoji="1" lang="ja-JP" altLang="en-US" sz="3200" b="1"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長期目標その３</a:t>
            </a:r>
            <a:endPar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371975" y="1962425"/>
            <a:ext cx="5750292" cy="738664"/>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長期目標の説明が入ります長期目標の説明が入ります</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目標の</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説明</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が入ります長期目標の説明が入ります</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長期目標の説明が入ります</a:t>
            </a:r>
            <a:endPar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長期目標の説明が入ります</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343398" y="3609327"/>
            <a:ext cx="5535490" cy="738664"/>
          </a:xfrm>
          <a:prstGeom prst="rect">
            <a:avLst/>
          </a:prstGeom>
          <a:noFill/>
        </p:spPr>
        <p:txBody>
          <a:bodyPr wrap="squar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長期目標の説明が入ります長期目標の説明が入ります</a:t>
            </a:r>
            <a:endPar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入ります長期目標の説明が入ります</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長期目標の説明が入ります</a:t>
            </a:r>
          </a:p>
        </p:txBody>
      </p:sp>
      <p:sp>
        <p:nvSpPr>
          <p:cNvPr id="10" name="テキスト ボックス 9"/>
          <p:cNvSpPr txBox="1"/>
          <p:nvPr/>
        </p:nvSpPr>
        <p:spPr>
          <a:xfrm>
            <a:off x="4371975" y="5241137"/>
            <a:ext cx="4493538" cy="738664"/>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長期目標の説明が入ります長期目標の説明が入ります</a:t>
            </a:r>
            <a:endPar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入ります長期目標の説明が入ります</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長期目標の説明が入ります</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スライド番号プレースホルダー 10"/>
          <p:cNvSpPr>
            <a:spLocks noGrp="1"/>
          </p:cNvSpPr>
          <p:nvPr>
            <p:ph type="sldNum" sz="quarter" idx="12"/>
          </p:nvPr>
        </p:nvSpPr>
        <p:spPr/>
        <p:txBody>
          <a:bodyPr/>
          <a:lstStyle/>
          <a:p>
            <a:fld id="{20E925B5-39D7-4330-AB28-C6AF04FB7EBD}" type="slidenum">
              <a:rPr kumimoji="1" lang="ja-JP" altLang="en-US" smtClean="0"/>
              <a:t>5</a:t>
            </a:fld>
            <a:endParaRPr kumimoji="1" lang="ja-JP" altLang="en-US"/>
          </a:p>
        </p:txBody>
      </p:sp>
    </p:spTree>
    <p:extLst>
      <p:ext uri="{BB962C8B-B14F-4D97-AF65-F5344CB8AC3E}">
        <p14:creationId xmlns:p14="http://schemas.microsoft.com/office/powerpoint/2010/main" val="346500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96" y="-491762"/>
            <a:ext cx="7114649" cy="3212870"/>
          </a:xfrm>
          <a:prstGeom prst="rect">
            <a:avLst/>
          </a:prstGeom>
        </p:spPr>
      </p:pic>
      <p:sp>
        <p:nvSpPr>
          <p:cNvPr id="2" name="タイトル 1"/>
          <p:cNvSpPr>
            <a:spLocks noGrp="1"/>
          </p:cNvSpPr>
          <p:nvPr>
            <p:ph type="title"/>
          </p:nvPr>
        </p:nvSpPr>
        <p:spPr/>
        <p:txBody>
          <a:bodyPr/>
          <a:lstStyle/>
          <a:p>
            <a:r>
              <a:rPr lang="ja-JP" altLang="en-US" b="1" spc="300" dirty="0" smtClean="0">
                <a:solidFill>
                  <a:schemeClr val="tx1">
                    <a:lumMod val="75000"/>
                    <a:lumOff val="25000"/>
                  </a:schemeClr>
                </a:solidFill>
                <a:latin typeface="游ゴシック" panose="020B0400000000000000" pitchFamily="50" charset="-128"/>
                <a:ea typeface="游ゴシック" panose="020B0400000000000000" pitchFamily="50" charset="-128"/>
              </a:rPr>
              <a:t>事業売上の推移</a:t>
            </a:r>
            <a:endParaRPr kumimoji="1" lang="ja-JP" altLang="en-US" b="1" spc="3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6" name="グラフ 15"/>
          <p:cNvGraphicFramePr/>
          <p:nvPr>
            <p:extLst>
              <p:ext uri="{D42A27DB-BD31-4B8C-83A1-F6EECF244321}">
                <p14:modId xmlns:p14="http://schemas.microsoft.com/office/powerpoint/2010/main" val="1834894498"/>
              </p:ext>
            </p:extLst>
          </p:nvPr>
        </p:nvGraphicFramePr>
        <p:xfrm>
          <a:off x="2254250" y="1616074"/>
          <a:ext cx="7683500" cy="5122334"/>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20E925B5-39D7-4330-AB28-C6AF04FB7EBD}" type="slidenum">
              <a:rPr kumimoji="1" lang="ja-JP" altLang="en-US" smtClean="0"/>
              <a:t>6</a:t>
            </a:fld>
            <a:endParaRPr kumimoji="1" lang="ja-JP" altLang="en-US"/>
          </a:p>
        </p:txBody>
      </p:sp>
    </p:spTree>
    <p:extLst>
      <p:ext uri="{BB962C8B-B14F-4D97-AF65-F5344CB8AC3E}">
        <p14:creationId xmlns:p14="http://schemas.microsoft.com/office/powerpoint/2010/main" val="934236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07" y="-503135"/>
            <a:ext cx="7651143" cy="3212870"/>
          </a:xfrm>
          <a:prstGeom prst="rect">
            <a:avLst/>
          </a:prstGeom>
        </p:spPr>
      </p:pic>
      <p:sp>
        <p:nvSpPr>
          <p:cNvPr id="10" name="円/楕円 9"/>
          <p:cNvSpPr/>
          <p:nvPr/>
        </p:nvSpPr>
        <p:spPr>
          <a:xfrm>
            <a:off x="444616" y="3225005"/>
            <a:ext cx="2039867" cy="2039867"/>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002697" y="1529160"/>
            <a:ext cx="1869229" cy="1869229"/>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829550" y="2495550"/>
            <a:ext cx="5372100" cy="53721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b="1" spc="3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業務内容</a:t>
            </a:r>
            <a:endParaRPr kumimoji="1" lang="ja-JP" altLang="en-US" b="1" spc="3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572125" y="2923919"/>
            <a:ext cx="5570756" cy="738664"/>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業務の説明が入ります業務の説明が入ります</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の説明が</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入ります</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業務の説明が入ります</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a:t>
            </a: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の説明が</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入ります業務の説明が入ります</a:t>
            </a:r>
            <a:endPar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業務の説明が</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入ります業務の説明が入ります</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a:t>
            </a: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の説明が入ります</a:t>
            </a:r>
          </a:p>
        </p:txBody>
      </p:sp>
      <p:sp>
        <p:nvSpPr>
          <p:cNvPr id="7" name="テキスト ボックス 6"/>
          <p:cNvSpPr txBox="1"/>
          <p:nvPr/>
        </p:nvSpPr>
        <p:spPr>
          <a:xfrm>
            <a:off x="5591175" y="1657351"/>
            <a:ext cx="4224233" cy="1077218"/>
          </a:xfrm>
          <a:prstGeom prst="rect">
            <a:avLst/>
          </a:prstGeom>
          <a:noFill/>
        </p:spPr>
        <p:txBody>
          <a:bodyPr wrap="none" rtlCol="0">
            <a:spAutoFit/>
          </a:bodyPr>
          <a:lstStyle/>
          <a:p>
            <a:r>
              <a:rPr kumimoji="1" lang="ja-JP" altLang="en-US" sz="3200" b="1" spc="3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業務で大切なことを</a:t>
            </a:r>
            <a:endParaRPr kumimoji="1" lang="en-US" altLang="ja-JP" sz="3200" b="1" spc="3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3200" b="1" spc="300" dirty="0" smtClean="0">
                <a:solidFill>
                  <a:schemeClr val="tx1">
                    <a:lumMod val="75000"/>
                    <a:lumOff val="25000"/>
                  </a:schemeClr>
                </a:solidFill>
                <a:latin typeface="游ゴシック" panose="020B0400000000000000" pitchFamily="50" charset="-128"/>
                <a:ea typeface="游ゴシック" panose="020B0400000000000000" pitchFamily="50" charset="-128"/>
              </a:rPr>
              <a:t>一言で表現する</a:t>
            </a:r>
            <a:endParaRPr kumimoji="1" lang="ja-JP" altLang="en-US" sz="3200" b="1" spc="3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480" y="1738313"/>
            <a:ext cx="3876503" cy="2610642"/>
          </a:xfrm>
          <a:prstGeom prst="rect">
            <a:avLst/>
          </a:prstGeom>
        </p:spPr>
      </p:pic>
      <p:sp>
        <p:nvSpPr>
          <p:cNvPr id="11" name="円/楕円 10"/>
          <p:cNvSpPr/>
          <p:nvPr/>
        </p:nvSpPr>
        <p:spPr>
          <a:xfrm>
            <a:off x="1888405" y="4543225"/>
            <a:ext cx="989042" cy="989042"/>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029465" y="4601198"/>
            <a:ext cx="1862138" cy="1862138"/>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591175" y="3873770"/>
            <a:ext cx="5570756" cy="738664"/>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業務の説明が入ります業務の説明が入ります業務の説明が入ります</a:t>
            </a:r>
            <a:endParaRPr kumimoji="1"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業務の説明が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入ります業務の説明が入ります</a:t>
            </a:r>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業務の説明が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a:t>
            </a:r>
            <a:endParaRPr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endParaRPr>
          </a:p>
          <a:p>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業務</a:t>
            </a:r>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の説明が入ります業務の説明が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入ります業務</a:t>
            </a:r>
            <a:r>
              <a:rPr lang="ja-JP" altLang="en-US" sz="1400" dirty="0">
                <a:solidFill>
                  <a:schemeClr val="tx1">
                    <a:lumMod val="75000"/>
                    <a:lumOff val="25000"/>
                  </a:schemeClr>
                </a:solidFill>
                <a:latin typeface="Yu Gothic" panose="020B0400000000000000" pitchFamily="50" charset="-128"/>
                <a:ea typeface="Yu Gothic" panose="020B0400000000000000" pitchFamily="50" charset="-128"/>
              </a:rPr>
              <a:t>の説明が</a:t>
            </a:r>
            <a:r>
              <a:rPr lang="ja-JP" altLang="en-US" sz="1400" dirty="0" smtClean="0">
                <a:solidFill>
                  <a:schemeClr val="tx1">
                    <a:lumMod val="75000"/>
                    <a:lumOff val="25000"/>
                  </a:schemeClr>
                </a:solidFill>
                <a:latin typeface="Yu Gothic" panose="020B0400000000000000" pitchFamily="50" charset="-128"/>
                <a:ea typeface="Yu Gothic" panose="020B0400000000000000" pitchFamily="50" charset="-128"/>
              </a:rPr>
              <a:t>入ります</a:t>
            </a:r>
            <a:endParaRPr lang="en-US" altLang="ja-JP" sz="1400" dirty="0" smtClean="0">
              <a:solidFill>
                <a:schemeClr val="tx1">
                  <a:lumMod val="75000"/>
                  <a:lumOff val="25000"/>
                </a:schemeClr>
              </a:solidFill>
              <a:latin typeface="Yu Gothic" panose="020B0400000000000000" pitchFamily="50" charset="-128"/>
              <a:ea typeface="Yu Gothic" panose="020B0400000000000000" pitchFamily="50" charset="-128"/>
            </a:endParaRPr>
          </a:p>
        </p:txBody>
      </p:sp>
      <p:sp>
        <p:nvSpPr>
          <p:cNvPr id="14" name="円/楕円 13"/>
          <p:cNvSpPr/>
          <p:nvPr/>
        </p:nvSpPr>
        <p:spPr>
          <a:xfrm>
            <a:off x="219285" y="5188318"/>
            <a:ext cx="343949" cy="343949"/>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145730" y="5842274"/>
            <a:ext cx="742675" cy="742675"/>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p:cNvSpPr>
            <a:spLocks noGrp="1"/>
          </p:cNvSpPr>
          <p:nvPr>
            <p:ph type="sldNum" sz="quarter" idx="12"/>
          </p:nvPr>
        </p:nvSpPr>
        <p:spPr/>
        <p:txBody>
          <a:bodyPr/>
          <a:lstStyle/>
          <a:p>
            <a:fld id="{20E925B5-39D7-4330-AB28-C6AF04FB7EBD}" type="slidenum">
              <a:rPr kumimoji="1" lang="ja-JP" altLang="en-US" smtClean="0"/>
              <a:t>7</a:t>
            </a:fld>
            <a:endParaRPr kumimoji="1" lang="ja-JP" altLang="en-US"/>
          </a:p>
        </p:txBody>
      </p:sp>
    </p:spTree>
    <p:extLst>
      <p:ext uri="{BB962C8B-B14F-4D97-AF65-F5344CB8AC3E}">
        <p14:creationId xmlns:p14="http://schemas.microsoft.com/office/powerpoint/2010/main" val="4000191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71" y="-590633"/>
            <a:ext cx="5011346" cy="3212870"/>
          </a:xfrm>
          <a:prstGeom prst="rect">
            <a:avLst/>
          </a:prstGeom>
        </p:spPr>
      </p:pic>
      <p:sp>
        <p:nvSpPr>
          <p:cNvPr id="47" name="円/楕円 46"/>
          <p:cNvSpPr/>
          <p:nvPr/>
        </p:nvSpPr>
        <p:spPr>
          <a:xfrm>
            <a:off x="917199" y="3661258"/>
            <a:ext cx="3004397" cy="3004397"/>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6218099" y="987524"/>
            <a:ext cx="3487718" cy="3487718"/>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2" name="タイトル 1"/>
          <p:cNvSpPr>
            <a:spLocks noGrp="1"/>
          </p:cNvSpPr>
          <p:nvPr>
            <p:ph type="title"/>
          </p:nvPr>
        </p:nvSpPr>
        <p:spPr>
          <a:xfrm>
            <a:off x="857250" y="340251"/>
            <a:ext cx="10515600" cy="1325563"/>
          </a:xfrm>
        </p:spPr>
        <p:txBody>
          <a:bodyPr/>
          <a:lstStyle/>
          <a:p>
            <a:r>
              <a:rPr kumimoji="1" lang="ja-JP" altLang="en-US" b="1" spc="300" dirty="0" smtClean="0">
                <a:solidFill>
                  <a:schemeClr val="tx1">
                    <a:lumMod val="75000"/>
                    <a:lumOff val="25000"/>
                  </a:schemeClr>
                </a:solidFill>
                <a:latin typeface="游ゴシック" panose="020B0400000000000000" pitchFamily="50" charset="-128"/>
                <a:ea typeface="游ゴシック" panose="020B0400000000000000" pitchFamily="50" charset="-128"/>
              </a:rPr>
              <a:t>一日の流れ</a:t>
            </a:r>
            <a:endParaRPr kumimoji="1" lang="ja-JP" altLang="en-US" b="1" spc="3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2622229" y="1975931"/>
            <a:ext cx="857526" cy="338554"/>
          </a:xfrm>
          <a:prstGeom prst="rect">
            <a:avLst/>
          </a:prstGeom>
          <a:noFill/>
        </p:spPr>
        <p:txBody>
          <a:bodyPr wrap="squar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9:00~</a:t>
            </a:r>
            <a:endParaRPr kumimoji="1" lang="ja-JP" altLang="en-US" sz="1600" dirty="0">
              <a:solidFill>
                <a:schemeClr val="tx1">
                  <a:lumMod val="75000"/>
                  <a:lumOff val="25000"/>
                </a:schemeClr>
              </a:solidFill>
              <a:latin typeface="Arial Unicode MS" panose="020B0604020202020204" pitchFamily="50" charset="-128"/>
            </a:endParaRPr>
          </a:p>
        </p:txBody>
      </p:sp>
      <p:cxnSp>
        <p:nvCxnSpPr>
          <p:cNvPr id="8" name="直線コネクタ 7"/>
          <p:cNvCxnSpPr/>
          <p:nvPr/>
        </p:nvCxnSpPr>
        <p:spPr>
          <a:xfrm>
            <a:off x="6038850" y="2076450"/>
            <a:ext cx="0" cy="378970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479755" y="1999386"/>
            <a:ext cx="902811" cy="307777"/>
          </a:xfrm>
          <a:prstGeom prst="rect">
            <a:avLst/>
          </a:prstGeom>
          <a:noFill/>
        </p:spPr>
        <p:txBody>
          <a:bodyPr wrap="none" rtlCol="0">
            <a:spAutoFit/>
          </a:bodyPr>
          <a:lstStyle/>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勤務開始</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606033" y="2431186"/>
            <a:ext cx="720069" cy="338554"/>
          </a:xfrm>
          <a:prstGeom prst="rect">
            <a:avLst/>
          </a:prstGeom>
          <a:noFill/>
        </p:spPr>
        <p:txBody>
          <a:bodyPr wrap="none" rtlCol="0">
            <a:spAutoFit/>
          </a:bodyPr>
          <a:lstStyle/>
          <a:p>
            <a:r>
              <a:rPr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9:30~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16" name="テキスト ボックス 15"/>
          <p:cNvSpPr txBox="1"/>
          <p:nvPr/>
        </p:nvSpPr>
        <p:spPr>
          <a:xfrm>
            <a:off x="3479755" y="2459761"/>
            <a:ext cx="1980029"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施設でご利用者の流れ</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2490617" y="2886441"/>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10:30~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18" name="テキスト ボックス 17"/>
          <p:cNvSpPr txBox="1"/>
          <p:nvPr/>
        </p:nvSpPr>
        <p:spPr>
          <a:xfrm>
            <a:off x="3503413" y="2920136"/>
            <a:ext cx="902811"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入浴介助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2495425" y="3341696"/>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11:30~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20" name="テキスト ボックス 19"/>
          <p:cNvSpPr txBox="1"/>
          <p:nvPr/>
        </p:nvSpPr>
        <p:spPr>
          <a:xfrm>
            <a:off x="3503412" y="3387771"/>
            <a:ext cx="902811"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嚥下体操</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2490617" y="3796951"/>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12:00~</a:t>
            </a:r>
            <a:endParaRPr kumimoji="1" lang="ja-JP" altLang="en-US" sz="1600" dirty="0">
              <a:solidFill>
                <a:schemeClr val="tx1">
                  <a:lumMod val="75000"/>
                  <a:lumOff val="25000"/>
                </a:schemeClr>
              </a:solidFill>
              <a:latin typeface="Arial Unicode MS" panose="020B0604020202020204" pitchFamily="50" charset="-128"/>
              <a:ea typeface="游ゴシック" panose="020B0400000000000000" pitchFamily="50" charset="-128"/>
            </a:endParaRPr>
          </a:p>
        </p:txBody>
      </p:sp>
      <p:sp>
        <p:nvSpPr>
          <p:cNvPr id="22" name="テキスト ボックス 21"/>
          <p:cNvSpPr txBox="1"/>
          <p:nvPr/>
        </p:nvSpPr>
        <p:spPr>
          <a:xfrm>
            <a:off x="3479754" y="3811609"/>
            <a:ext cx="1980029"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昼食・服薬・口腔ケア</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4" name="テキスト ボックス 23"/>
          <p:cNvSpPr txBox="1"/>
          <p:nvPr/>
        </p:nvSpPr>
        <p:spPr>
          <a:xfrm>
            <a:off x="2495425" y="4229613"/>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13:00~</a:t>
            </a:r>
            <a:endParaRPr kumimoji="1" lang="ja-JP" altLang="en-US" sz="1600" dirty="0">
              <a:solidFill>
                <a:schemeClr val="tx1">
                  <a:lumMod val="75000"/>
                  <a:lumOff val="25000"/>
                </a:schemeClr>
              </a:solidFill>
              <a:latin typeface="Arial Unicode MS" panose="020B0604020202020204" pitchFamily="50" charset="-128"/>
              <a:ea typeface="游ゴシック" panose="020B0400000000000000" pitchFamily="50" charset="-128"/>
            </a:endParaRPr>
          </a:p>
        </p:txBody>
      </p:sp>
      <p:sp>
        <p:nvSpPr>
          <p:cNvPr id="25" name="テキスト ボックス 24"/>
          <p:cNvSpPr txBox="1"/>
          <p:nvPr/>
        </p:nvSpPr>
        <p:spPr>
          <a:xfrm>
            <a:off x="2498279" y="4662275"/>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14:00~</a:t>
            </a:r>
            <a:endParaRPr kumimoji="1" lang="ja-JP" altLang="en-US" sz="1600" dirty="0">
              <a:solidFill>
                <a:schemeClr val="tx1">
                  <a:lumMod val="75000"/>
                  <a:lumOff val="25000"/>
                </a:schemeClr>
              </a:solidFill>
              <a:latin typeface="Arial Unicode MS" panose="020B0604020202020204" pitchFamily="50" charset="-128"/>
              <a:ea typeface="游ゴシック" panose="020B0400000000000000" pitchFamily="50" charset="-128"/>
            </a:endParaRPr>
          </a:p>
        </p:txBody>
      </p:sp>
      <p:sp>
        <p:nvSpPr>
          <p:cNvPr id="26" name="テキスト ボックス 25"/>
          <p:cNvSpPr txBox="1"/>
          <p:nvPr/>
        </p:nvSpPr>
        <p:spPr>
          <a:xfrm>
            <a:off x="2498279" y="5101974"/>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15:00~</a:t>
            </a:r>
            <a:endParaRPr kumimoji="1" lang="ja-JP" altLang="en-US" sz="1600" dirty="0">
              <a:solidFill>
                <a:schemeClr val="tx1">
                  <a:lumMod val="75000"/>
                  <a:lumOff val="25000"/>
                </a:schemeClr>
              </a:solidFill>
              <a:latin typeface="Arial Unicode MS" panose="020B0604020202020204" pitchFamily="50" charset="-128"/>
              <a:ea typeface="游ゴシック" panose="020B0400000000000000" pitchFamily="50" charset="-128"/>
            </a:endParaRPr>
          </a:p>
        </p:txBody>
      </p:sp>
      <p:sp>
        <p:nvSpPr>
          <p:cNvPr id="27" name="テキスト ボックス 26"/>
          <p:cNvSpPr txBox="1"/>
          <p:nvPr/>
        </p:nvSpPr>
        <p:spPr>
          <a:xfrm>
            <a:off x="2490616" y="5527599"/>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16:00~</a:t>
            </a:r>
            <a:endParaRPr kumimoji="1" lang="ja-JP" altLang="en-US" sz="1600" dirty="0">
              <a:solidFill>
                <a:schemeClr val="tx1">
                  <a:lumMod val="75000"/>
                  <a:lumOff val="25000"/>
                </a:schemeClr>
              </a:solidFill>
              <a:latin typeface="Arial Unicode MS" panose="020B0604020202020204" pitchFamily="50" charset="-128"/>
              <a:ea typeface="游ゴシック" panose="020B0400000000000000" pitchFamily="50" charset="-128"/>
            </a:endParaRPr>
          </a:p>
        </p:txBody>
      </p:sp>
      <p:sp>
        <p:nvSpPr>
          <p:cNvPr id="28" name="テキスト ボックス 27"/>
          <p:cNvSpPr txBox="1"/>
          <p:nvPr/>
        </p:nvSpPr>
        <p:spPr>
          <a:xfrm>
            <a:off x="6522636" y="1975931"/>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18:00~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29" name="テキスト ボックス 28"/>
          <p:cNvSpPr txBox="1"/>
          <p:nvPr/>
        </p:nvSpPr>
        <p:spPr>
          <a:xfrm>
            <a:off x="6520572" y="2440238"/>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19:00~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30" name="テキスト ボックス 29"/>
          <p:cNvSpPr txBox="1"/>
          <p:nvPr/>
        </p:nvSpPr>
        <p:spPr>
          <a:xfrm>
            <a:off x="6520572" y="2886441"/>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20:00~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31" name="テキスト ボックス 30"/>
          <p:cNvSpPr txBox="1"/>
          <p:nvPr/>
        </p:nvSpPr>
        <p:spPr>
          <a:xfrm>
            <a:off x="6520572" y="3366456"/>
            <a:ext cx="835485"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21:00~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32" name="テキスト ボックス 31"/>
          <p:cNvSpPr txBox="1"/>
          <p:nvPr/>
        </p:nvSpPr>
        <p:spPr>
          <a:xfrm>
            <a:off x="6633365" y="3796951"/>
            <a:ext cx="720069"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0:00~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33" name="テキスト ボックス 32"/>
          <p:cNvSpPr txBox="1"/>
          <p:nvPr/>
        </p:nvSpPr>
        <p:spPr>
          <a:xfrm>
            <a:off x="6633365" y="4227446"/>
            <a:ext cx="720069" cy="338554"/>
          </a:xfrm>
          <a:prstGeom prst="rect">
            <a:avLst/>
          </a:prstGeom>
          <a:noFill/>
        </p:spPr>
        <p:txBody>
          <a:bodyPr wrap="none" rtlCol="0">
            <a:spAutoFit/>
          </a:bodyPr>
          <a:lstStyle/>
          <a:p>
            <a:r>
              <a:rPr kumimoji="1" lang="en-US" altLang="ja-JP" sz="1600" dirty="0" smtClean="0">
                <a:solidFill>
                  <a:schemeClr val="tx1">
                    <a:lumMod val="75000"/>
                    <a:lumOff val="25000"/>
                  </a:schemeClr>
                </a:solidFill>
                <a:latin typeface="Arial Unicode MS" panose="020B0604020202020204" pitchFamily="50" charset="-128"/>
                <a:ea typeface="Arial Unicode MS" panose="020B0604020202020204" pitchFamily="50" charset="-128"/>
              </a:rPr>
              <a:t>4:00~</a:t>
            </a:r>
            <a:endParaRPr kumimoji="1" lang="ja-JP" altLang="en-US" sz="1600" dirty="0">
              <a:solidFill>
                <a:schemeClr val="tx1">
                  <a:lumMod val="75000"/>
                  <a:lumOff val="25000"/>
                </a:schemeClr>
              </a:solidFill>
              <a:latin typeface="Arial Unicode MS" panose="020B0604020202020204" pitchFamily="50" charset="-128"/>
            </a:endParaRPr>
          </a:p>
        </p:txBody>
      </p:sp>
      <p:sp>
        <p:nvSpPr>
          <p:cNvPr id="34" name="テキスト ボックス 33"/>
          <p:cNvSpPr txBox="1"/>
          <p:nvPr/>
        </p:nvSpPr>
        <p:spPr>
          <a:xfrm>
            <a:off x="3503412" y="4279244"/>
            <a:ext cx="1980029"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トイレ誘導・排泄介助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6" name="テキスト ボックス 35"/>
          <p:cNvSpPr txBox="1"/>
          <p:nvPr/>
        </p:nvSpPr>
        <p:spPr>
          <a:xfrm>
            <a:off x="3546853" y="4734005"/>
            <a:ext cx="1620957"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レクリエーション</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7" name="テキスト ボックス 36"/>
          <p:cNvSpPr txBox="1"/>
          <p:nvPr/>
        </p:nvSpPr>
        <p:spPr>
          <a:xfrm>
            <a:off x="3546853" y="5163457"/>
            <a:ext cx="902811"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入浴介助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テキスト ボックス 37"/>
          <p:cNvSpPr txBox="1"/>
          <p:nvPr/>
        </p:nvSpPr>
        <p:spPr>
          <a:xfrm>
            <a:off x="3546853" y="5696876"/>
            <a:ext cx="1980029"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トイレ誘導・排泄介助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9" name="テキスト ボックス 38"/>
          <p:cNvSpPr txBox="1"/>
          <p:nvPr/>
        </p:nvSpPr>
        <p:spPr>
          <a:xfrm>
            <a:off x="7574386" y="1975931"/>
            <a:ext cx="2339102"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夕食・服薬介助・口腔ケア</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0" name="テキスト ボックス 39"/>
          <p:cNvSpPr txBox="1"/>
          <p:nvPr/>
        </p:nvSpPr>
        <p:spPr>
          <a:xfrm>
            <a:off x="7591425" y="2445879"/>
            <a:ext cx="1082348"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着替え介助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1" name="テキスト ボックス 40"/>
          <p:cNvSpPr txBox="1"/>
          <p:nvPr/>
        </p:nvSpPr>
        <p:spPr>
          <a:xfrm>
            <a:off x="7573321" y="2920135"/>
            <a:ext cx="2877711"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トイレ誘導・排泄介助・就寝介助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2" name="テキスト ボックス 41"/>
          <p:cNvSpPr txBox="1"/>
          <p:nvPr/>
        </p:nvSpPr>
        <p:spPr>
          <a:xfrm>
            <a:off x="7628037" y="3372473"/>
            <a:ext cx="543739"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消灯</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3" name="テキスト ボックス 42"/>
          <p:cNvSpPr txBox="1"/>
          <p:nvPr/>
        </p:nvSpPr>
        <p:spPr>
          <a:xfrm>
            <a:off x="7591425" y="3822131"/>
            <a:ext cx="902811" cy="307777"/>
          </a:xfrm>
          <a:prstGeom prst="rect">
            <a:avLst/>
          </a:prstGeom>
          <a:noFill/>
        </p:spPr>
        <p:txBody>
          <a:bodyPr wrap="squar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排泄介助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4" name="テキスト ボックス 43"/>
          <p:cNvSpPr txBox="1"/>
          <p:nvPr/>
        </p:nvSpPr>
        <p:spPr>
          <a:xfrm>
            <a:off x="7591424" y="4279244"/>
            <a:ext cx="902811"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排泄介助</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20E925B5-39D7-4330-AB28-C6AF04FB7EBD}" type="slidenum">
              <a:rPr kumimoji="1" lang="ja-JP" altLang="en-US" smtClean="0"/>
              <a:t>8</a:t>
            </a:fld>
            <a:endParaRPr kumimoji="1" lang="ja-JP" altLang="en-US"/>
          </a:p>
        </p:txBody>
      </p:sp>
    </p:spTree>
    <p:extLst>
      <p:ext uri="{BB962C8B-B14F-4D97-AF65-F5344CB8AC3E}">
        <p14:creationId xmlns:p14="http://schemas.microsoft.com/office/powerpoint/2010/main" val="2927710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97" y="-570140"/>
            <a:ext cx="8675360" cy="3212870"/>
          </a:xfrm>
          <a:prstGeom prst="rect">
            <a:avLst/>
          </a:prstGeom>
        </p:spPr>
      </p:pic>
      <p:sp>
        <p:nvSpPr>
          <p:cNvPr id="19" name="円/楕円 18"/>
          <p:cNvSpPr/>
          <p:nvPr/>
        </p:nvSpPr>
        <p:spPr>
          <a:xfrm>
            <a:off x="241546" y="1534525"/>
            <a:ext cx="3551309" cy="3551309"/>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スタッフ</a:t>
            </a:r>
            <a:r>
              <a:rPr lang="ja-JP" altLang="en-US" b="1" dirty="0" smtClean="0">
                <a:solidFill>
                  <a:schemeClr val="tx1">
                    <a:lumMod val="75000"/>
                    <a:lumOff val="25000"/>
                  </a:schemeClr>
                </a:solidFill>
                <a:latin typeface="游ゴシック" panose="020B0400000000000000" pitchFamily="50" charset="-128"/>
                <a:ea typeface="游ゴシック" panose="020B0400000000000000" pitchFamily="50" charset="-128"/>
              </a:rPr>
              <a:t>紹介</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838200" y="1830756"/>
            <a:ext cx="2954655" cy="646331"/>
          </a:xfrm>
          <a:prstGeom prst="rect">
            <a:avLst/>
          </a:prstGeom>
          <a:noFill/>
        </p:spPr>
        <p:txBody>
          <a:bodyPr wrap="square" rtlCol="0">
            <a:spAutoFit/>
          </a:bodyPr>
          <a:lstStyle/>
          <a:p>
            <a:r>
              <a:rPr kumimoji="1" lang="ja-JP" altLang="en-US" sz="3600" b="1" dirty="0" smtClean="0">
                <a:solidFill>
                  <a:schemeClr val="tx1">
                    <a:lumMod val="75000"/>
                    <a:lumOff val="25000"/>
                  </a:schemeClr>
                </a:solidFill>
                <a:latin typeface="游ゴシック" panose="020B0400000000000000" pitchFamily="50" charset="-128"/>
                <a:ea typeface="游ゴシック" panose="020B0400000000000000" pitchFamily="50" charset="-128"/>
              </a:rPr>
              <a:t>木万屋　太郎</a:t>
            </a:r>
            <a:endParaRPr kumimoji="1"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862775" y="1617964"/>
            <a:ext cx="2371162" cy="253916"/>
          </a:xfrm>
          <a:prstGeom prst="rect">
            <a:avLst/>
          </a:prstGeom>
          <a:noFill/>
        </p:spPr>
        <p:txBody>
          <a:bodyPr wrap="none" rtlCol="0">
            <a:spAutoFit/>
          </a:bodyPr>
          <a:lstStyle/>
          <a:p>
            <a:r>
              <a:rPr kumimoji="1" lang="en-US" altLang="ja-JP" sz="1050" dirty="0" smtClean="0">
                <a:solidFill>
                  <a:schemeClr val="tx1">
                    <a:lumMod val="75000"/>
                    <a:lumOff val="25000"/>
                  </a:schemeClr>
                </a:solidFill>
                <a:latin typeface="游ゴシック" panose="020B0400000000000000" pitchFamily="50" charset="-128"/>
                <a:ea typeface="游ゴシック" panose="020B0400000000000000" pitchFamily="50" charset="-128"/>
              </a:rPr>
              <a:t>2016</a:t>
            </a:r>
            <a:r>
              <a:rPr kumimoji="1" lang="ja-JP" altLang="en-US" sz="1050" dirty="0" smtClean="0">
                <a:solidFill>
                  <a:schemeClr val="tx1">
                    <a:lumMod val="75000"/>
                    <a:lumOff val="25000"/>
                  </a:schemeClr>
                </a:solidFill>
                <a:latin typeface="游ゴシック" panose="020B0400000000000000" pitchFamily="50" charset="-128"/>
                <a:ea typeface="游ゴシック" panose="020B0400000000000000" pitchFamily="50" charset="-128"/>
              </a:rPr>
              <a:t>年　入職　最高福祉専門学校卒</a:t>
            </a:r>
            <a:endParaRPr kumimoji="1"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4264724" y="4979973"/>
            <a:ext cx="723275"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介護士</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3173610" y="4979973"/>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2016</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173610" y="5411938"/>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2019</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264724" y="5411938"/>
            <a:ext cx="543739"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主任</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173610" y="5843903"/>
            <a:ext cx="76174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2022</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年</a:t>
            </a:r>
            <a:endPar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264724" y="5782348"/>
            <a:ext cx="1338828" cy="369332"/>
          </a:xfrm>
          <a:prstGeom prst="rect">
            <a:avLst/>
          </a:prstGeom>
          <a:noFill/>
        </p:spPr>
        <p:txBody>
          <a:bodyPr wrap="none" rtlCol="0">
            <a:spAutoFit/>
          </a:bodyPr>
          <a:lstStyle/>
          <a:p>
            <a:r>
              <a:rPr kumimoji="1" lang="ja-JP" altLang="en-US" b="1" dirty="0" smtClean="0">
                <a:solidFill>
                  <a:schemeClr val="accent1">
                    <a:lumMod val="75000"/>
                  </a:schemeClr>
                </a:solidFill>
                <a:latin typeface="游ゴシック" panose="020B0400000000000000" pitchFamily="50" charset="-128"/>
                <a:ea typeface="游ゴシック" panose="020B0400000000000000" pitchFamily="50" charset="-128"/>
              </a:rPr>
              <a:t>生活相談員</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870465" y="2736502"/>
            <a:ext cx="5570756" cy="1384995"/>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志望動機、業務内容、やりがいなどについて書きます。志望動機、</a:t>
            </a:r>
            <a:endParaRPr kumimoji="1"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業務</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内容、やりがいなどについて書きます。志望動機、業務内容、</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やりがい</a:t>
            </a:r>
            <a:r>
              <a:rPr kumimoji="1"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などに</a:t>
            </a:r>
            <a:r>
              <a:rPr kumimoji="1"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ついて書きます。</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志望動機、業務内容、</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やりがい</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など</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について書きます。志望動機</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、業務</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内容、やりがいなどに</a:t>
            </a:r>
            <a:r>
              <a:rPr lang="ja-JP" altLang="en-US" sz="1400" dirty="0" err="1" smtClean="0">
                <a:solidFill>
                  <a:schemeClr val="tx1">
                    <a:lumMod val="75000"/>
                    <a:lumOff val="25000"/>
                  </a:schemeClr>
                </a:solidFill>
                <a:latin typeface="游ゴシック" panose="020B0400000000000000" pitchFamily="50" charset="-128"/>
                <a:ea typeface="游ゴシック" panose="020B0400000000000000" pitchFamily="50" charset="-128"/>
              </a:rPr>
              <a:t>つ</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いて</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書きます。志望動機、業務内容</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、やりがい</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などについて</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書き</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ます。</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志望動機、業務内容、やりがいなどについて</a:t>
            </a:r>
            <a:r>
              <a:rPr lang="ja-JP" altLang="en-US" sz="1400" dirty="0" smtClean="0">
                <a:solidFill>
                  <a:schemeClr val="tx1">
                    <a:lumMod val="75000"/>
                    <a:lumOff val="25000"/>
                  </a:schemeClr>
                </a:solidFill>
                <a:latin typeface="游ゴシック" panose="020B0400000000000000" pitchFamily="50" charset="-128"/>
                <a:ea typeface="游ゴシック" panose="020B0400000000000000" pitchFamily="50" charset="-128"/>
              </a:rPr>
              <a:t>書きます。</a:t>
            </a:r>
            <a:endParaRPr lang="en-US" altLang="ja-JP" sz="1400"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p:txBody>
      </p:sp>
      <p:cxnSp>
        <p:nvCxnSpPr>
          <p:cNvPr id="16" name="直線矢印コネクタ 15"/>
          <p:cNvCxnSpPr/>
          <p:nvPr/>
        </p:nvCxnSpPr>
        <p:spPr>
          <a:xfrm>
            <a:off x="2994870" y="5058897"/>
            <a:ext cx="0" cy="99479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057" y="0"/>
            <a:ext cx="4864943" cy="6858000"/>
          </a:xfrm>
          <a:prstGeom prst="rect">
            <a:avLst/>
          </a:prstGeom>
        </p:spPr>
      </p:pic>
      <p:sp>
        <p:nvSpPr>
          <p:cNvPr id="26" name="スライド番号プレースホルダー 25"/>
          <p:cNvSpPr>
            <a:spLocks noGrp="1"/>
          </p:cNvSpPr>
          <p:nvPr>
            <p:ph type="sldNum" sz="quarter" idx="12"/>
          </p:nvPr>
        </p:nvSpPr>
        <p:spPr/>
        <p:txBody>
          <a:bodyPr/>
          <a:lstStyle/>
          <a:p>
            <a:fld id="{20E925B5-39D7-4330-AB28-C6AF04FB7EBD}" type="slidenum">
              <a:rPr kumimoji="1" lang="ja-JP" altLang="en-US" smtClean="0"/>
              <a:t>9</a:t>
            </a:fld>
            <a:endParaRPr kumimoji="1" lang="ja-JP" altLang="en-US"/>
          </a:p>
        </p:txBody>
      </p:sp>
    </p:spTree>
    <p:extLst>
      <p:ext uri="{BB962C8B-B14F-4D97-AF65-F5344CB8AC3E}">
        <p14:creationId xmlns:p14="http://schemas.microsoft.com/office/powerpoint/2010/main" val="3523093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771</TotalTime>
  <Words>1060</Words>
  <Application>Microsoft Office PowerPoint</Application>
  <PresentationFormat>ワイド画面</PresentationFormat>
  <Paragraphs>202</Paragraphs>
  <Slides>14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A-OTF 太ミンA101 Pro Bold</vt:lpstr>
      <vt:lpstr>Arial Unicode MS</vt:lpstr>
      <vt:lpstr>ＭＳ Ｐゴシック</vt:lpstr>
      <vt:lpstr>游ゴシック</vt:lpstr>
      <vt:lpstr>游ゴシック</vt:lpstr>
      <vt:lpstr>Arial</vt:lpstr>
      <vt:lpstr>Calibri</vt:lpstr>
      <vt:lpstr>Calibri Light</vt:lpstr>
      <vt:lpstr>Office テーマ</vt:lpstr>
      <vt:lpstr>PowerPoint プレゼンテーション</vt:lpstr>
      <vt:lpstr>目次</vt:lpstr>
      <vt:lpstr>法人概要</vt:lpstr>
      <vt:lpstr>ミッション</vt:lpstr>
      <vt:lpstr>長期目標</vt:lpstr>
      <vt:lpstr>事業売上の推移</vt:lpstr>
      <vt:lpstr>業務内容</vt:lpstr>
      <vt:lpstr>一日の流れ</vt:lpstr>
      <vt:lpstr>スタッフ紹介</vt:lpstr>
      <vt:lpstr>スタッフ紹介</vt:lpstr>
      <vt:lpstr>スタッフ紹介</vt:lpstr>
      <vt:lpstr>福利厚生</vt:lpstr>
      <vt:lpstr>募集要項</vt:lpstr>
      <vt:lpstr>選考の流れ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新卒採用説明会資料</dc:title>
  <dc:creator>根岸</dc:creator>
  <cp:lastModifiedBy>根岸</cp:lastModifiedBy>
  <cp:revision>465</cp:revision>
  <dcterms:created xsi:type="dcterms:W3CDTF">2021-11-18T02:43:43Z</dcterms:created>
  <dcterms:modified xsi:type="dcterms:W3CDTF">2021-11-19T06:54:57Z</dcterms:modified>
</cp:coreProperties>
</file>